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theme/themeOverride12.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notesSlides/notesSlide23.xml" ContentType="application/vnd.openxmlformats-officedocument.presentationml.notesSlide+xml"/>
  <Override PartName="/ppt/charts/chart19.xml" ContentType="application/vnd.openxmlformats-officedocument.drawingml.chart+xml"/>
  <Override PartName="/ppt/theme/themeOverride1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0.xml" ContentType="application/vnd.openxmlformats-officedocument.drawingml.chart+xml"/>
  <Override PartName="/ppt/theme/themeOverride15.xml" ContentType="application/vnd.openxmlformats-officedocument.themeOverride+xml"/>
  <Override PartName="/ppt/notesSlides/notesSlide26.xml" ContentType="application/vnd.openxmlformats-officedocument.presentationml.notesSlide+xml"/>
  <Override PartName="/ppt/charts/chart21.xml" ContentType="application/vnd.openxmlformats-officedocument.drawingml.chart+xml"/>
  <Override PartName="/ppt/theme/themeOverride16.xml" ContentType="application/vnd.openxmlformats-officedocument.themeOverride+xml"/>
  <Override PartName="/ppt/charts/chart22.xml" ContentType="application/vnd.openxmlformats-officedocument.drawingml.chart+xml"/>
  <Override PartName="/ppt/theme/themeOverride17.xml" ContentType="application/vnd.openxmlformats-officedocument.themeOverride+xml"/>
  <Override PartName="/ppt/notesSlides/notesSlide27.xml" ContentType="application/vnd.openxmlformats-officedocument.presentationml.notesSlide+xml"/>
  <Override PartName="/ppt/charts/chart23.xml" ContentType="application/vnd.openxmlformats-officedocument.drawingml.chart+xml"/>
  <Override PartName="/ppt/theme/themeOverride18.xml" ContentType="application/vnd.openxmlformats-officedocument.themeOverride+xml"/>
  <Override PartName="/ppt/charts/chart24.xml" ContentType="application/vnd.openxmlformats-officedocument.drawingml.chart+xml"/>
  <Override PartName="/ppt/theme/themeOverride19.xml" ContentType="application/vnd.openxmlformats-officedocument.themeOverride+xml"/>
  <Override PartName="/ppt/notesSlides/notesSlide28.xml" ContentType="application/vnd.openxmlformats-officedocument.presentationml.notesSlide+xml"/>
  <Override PartName="/ppt/charts/chart25.xml" ContentType="application/vnd.openxmlformats-officedocument.drawingml.chart+xml"/>
  <Override PartName="/ppt/theme/themeOverride20.xml" ContentType="application/vnd.openxmlformats-officedocument.themeOverride+xml"/>
  <Override PartName="/ppt/charts/chart26.xml" ContentType="application/vnd.openxmlformats-officedocument.drawingml.chart+xml"/>
  <Override PartName="/ppt/theme/themeOverride2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7.xml" ContentType="application/vnd.openxmlformats-officedocument.drawingml.chart+xml"/>
  <Override PartName="/ppt/theme/themeOverride22.xml" ContentType="application/vnd.openxmlformats-officedocument.themeOverride+xml"/>
  <Override PartName="/ppt/charts/chart28.xml" ContentType="application/vnd.openxmlformats-officedocument.drawingml.chart+xml"/>
  <Override PartName="/ppt/theme/themeOverride23.xml" ContentType="application/vnd.openxmlformats-officedocument.themeOverride+xml"/>
  <Override PartName="/ppt/notesSlides/notesSlide31.xml" ContentType="application/vnd.openxmlformats-officedocument.presentationml.notesSlide+xml"/>
  <Override PartName="/ppt/charts/chart29.xml" ContentType="application/vnd.openxmlformats-officedocument.drawingml.chart+xml"/>
  <Override PartName="/ppt/theme/themeOverride24.xml" ContentType="application/vnd.openxmlformats-officedocument.themeOverride+xml"/>
  <Override PartName="/ppt/charts/chart30.xml" ContentType="application/vnd.openxmlformats-officedocument.drawingml.chart+xml"/>
  <Override PartName="/ppt/theme/themeOverride25.xml" ContentType="application/vnd.openxmlformats-officedocument.themeOverride+xml"/>
  <Override PartName="/ppt/notesSlides/notesSlide32.xml" ContentType="application/vnd.openxmlformats-officedocument.presentationml.notesSlide+xml"/>
  <Override PartName="/ppt/charts/chart31.xml" ContentType="application/vnd.openxmlformats-officedocument.drawingml.chart+xml"/>
  <Override PartName="/ppt/theme/themeOverride26.xml" ContentType="application/vnd.openxmlformats-officedocument.themeOverride+xml"/>
  <Override PartName="/ppt/charts/chart32.xml" ContentType="application/vnd.openxmlformats-officedocument.drawingml.chart+xml"/>
  <Override PartName="/ppt/theme/themeOverride27.xml" ContentType="application/vnd.openxmlformats-officedocument.themeOverride+xml"/>
  <Override PartName="/ppt/charts/chart33.xml" ContentType="application/vnd.openxmlformats-officedocument.drawingml.chart+xml"/>
  <Override PartName="/ppt/theme/themeOverride28.xml" ContentType="application/vnd.openxmlformats-officedocument.themeOverride+xml"/>
  <Override PartName="/ppt/charts/chart34.xml" ContentType="application/vnd.openxmlformats-officedocument.drawingml.chart+xml"/>
  <Override PartName="/ppt/theme/themeOverride29.xml" ContentType="application/vnd.openxmlformats-officedocument.themeOverride+xml"/>
  <Override PartName="/ppt/notesSlides/notesSlide33.xml" ContentType="application/vnd.openxmlformats-officedocument.presentationml.notesSlide+xml"/>
  <Override PartName="/ppt/charts/chart35.xml" ContentType="application/vnd.openxmlformats-officedocument.drawingml.chart+xml"/>
  <Override PartName="/ppt/theme/themeOverride30.xml" ContentType="application/vnd.openxmlformats-officedocument.themeOverride+xml"/>
  <Override PartName="/ppt/charts/chart36.xml" ContentType="application/vnd.openxmlformats-officedocument.drawingml.chart+xml"/>
  <Override PartName="/ppt/theme/themeOverride31.xml" ContentType="application/vnd.openxmlformats-officedocument.themeOverride+xml"/>
  <Override PartName="/ppt/charts/chart37.xml" ContentType="application/vnd.openxmlformats-officedocument.drawingml.chart+xml"/>
  <Override PartName="/ppt/theme/themeOverride32.xml" ContentType="application/vnd.openxmlformats-officedocument.themeOverride+xml"/>
  <Override PartName="/ppt/charts/chart38.xml" ContentType="application/vnd.openxmlformats-officedocument.drawingml.chart+xml"/>
  <Override PartName="/ppt/theme/themeOverride33.xml" ContentType="application/vnd.openxmlformats-officedocument.themeOverride+xml"/>
  <Override PartName="/ppt/notesSlides/notesSlide34.xml" ContentType="application/vnd.openxmlformats-officedocument.presentationml.notesSlide+xml"/>
  <Override PartName="/ppt/charts/chart39.xml" ContentType="application/vnd.openxmlformats-officedocument.drawingml.chart+xml"/>
  <Override PartName="/ppt/theme/themeOverride34.xml" ContentType="application/vnd.openxmlformats-officedocument.themeOverride+xml"/>
  <Override PartName="/ppt/notesSlides/notesSlide35.xml" ContentType="application/vnd.openxmlformats-officedocument.presentationml.notesSlide+xml"/>
  <Override PartName="/ppt/charts/chart40.xml" ContentType="application/vnd.openxmlformats-officedocument.drawingml.chart+xml"/>
  <Override PartName="/ppt/theme/themeOverride35.xml" ContentType="application/vnd.openxmlformats-officedocument.themeOverride+xml"/>
  <Override PartName="/ppt/notesSlides/notesSlide36.xml" ContentType="application/vnd.openxmlformats-officedocument.presentationml.notesSlide+xml"/>
  <Override PartName="/ppt/charts/chart41.xml" ContentType="application/vnd.openxmlformats-officedocument.drawingml.chart+xml"/>
  <Override PartName="/ppt/theme/themeOverride36.xml" ContentType="application/vnd.openxmlformats-officedocument.themeOverride+xml"/>
  <Override PartName="/ppt/charts/chart42.xml" ContentType="application/vnd.openxmlformats-officedocument.drawingml.chart+xml"/>
  <Override PartName="/ppt/theme/themeOverride37.xml" ContentType="application/vnd.openxmlformats-officedocument.themeOverride+xml"/>
  <Override PartName="/ppt/charts/chart43.xml" ContentType="application/vnd.openxmlformats-officedocument.drawingml.chart+xml"/>
  <Override PartName="/ppt/theme/themeOverride38.xml" ContentType="application/vnd.openxmlformats-officedocument.themeOverride+xml"/>
  <Override PartName="/ppt/charts/chart44.xml" ContentType="application/vnd.openxmlformats-officedocument.drawingml.chart+xml"/>
  <Override PartName="/ppt/theme/themeOverride39.xml" ContentType="application/vnd.openxmlformats-officedocument.themeOverride+xml"/>
  <Override PartName="/ppt/notesSlides/notesSlide37.xml" ContentType="application/vnd.openxmlformats-officedocument.presentationml.notesSlide+xml"/>
  <Override PartName="/ppt/charts/chart45.xml" ContentType="application/vnd.openxmlformats-officedocument.drawingml.chart+xml"/>
  <Override PartName="/ppt/theme/themeOverride40.xml" ContentType="application/vnd.openxmlformats-officedocument.themeOverride+xml"/>
  <Override PartName="/ppt/charts/chart46.xml" ContentType="application/vnd.openxmlformats-officedocument.drawingml.chart+xml"/>
  <Override PartName="/ppt/theme/themeOverride41.xml" ContentType="application/vnd.openxmlformats-officedocument.themeOverride+xml"/>
  <Override PartName="/ppt/charts/chart47.xml" ContentType="application/vnd.openxmlformats-officedocument.drawingml.chart+xml"/>
  <Override PartName="/ppt/theme/themeOverride42.xml" ContentType="application/vnd.openxmlformats-officedocument.themeOverride+xml"/>
  <Override PartName="/ppt/charts/chart48.xml" ContentType="application/vnd.openxmlformats-officedocument.drawingml.chart+xml"/>
  <Override PartName="/ppt/theme/themeOverride43.xml" ContentType="application/vnd.openxmlformats-officedocument.themeOverride+xml"/>
  <Override PartName="/ppt/notesSlides/notesSlide38.xml" ContentType="application/vnd.openxmlformats-officedocument.presentationml.notesSlide+xml"/>
  <Override PartName="/ppt/charts/chart49.xml" ContentType="application/vnd.openxmlformats-officedocument.drawingml.chart+xml"/>
  <Override PartName="/ppt/theme/themeOverride44.xml" ContentType="application/vnd.openxmlformats-officedocument.themeOverride+xml"/>
  <Override PartName="/ppt/charts/chart50.xml" ContentType="application/vnd.openxmlformats-officedocument.drawingml.chart+xml"/>
  <Override PartName="/ppt/theme/themeOverride45.xml" ContentType="application/vnd.openxmlformats-officedocument.themeOverride+xml"/>
  <Override PartName="/ppt/charts/chart51.xml" ContentType="application/vnd.openxmlformats-officedocument.drawingml.chart+xml"/>
  <Override PartName="/ppt/theme/themeOverride46.xml" ContentType="application/vnd.openxmlformats-officedocument.themeOverride+xml"/>
  <Override PartName="/ppt/charts/chart52.xml" ContentType="application/vnd.openxmlformats-officedocument.drawingml.chart+xml"/>
  <Override PartName="/ppt/theme/themeOverride47.xml" ContentType="application/vnd.openxmlformats-officedocument.themeOverride+xml"/>
  <Override PartName="/ppt/charts/chart53.xml" ContentType="application/vnd.openxmlformats-officedocument.drawingml.chart+xml"/>
  <Override PartName="/ppt/theme/themeOverride48.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54.xml" ContentType="application/vnd.openxmlformats-officedocument.drawingml.chart+xml"/>
  <Override PartName="/ppt/theme/themeOverride49.xml" ContentType="application/vnd.openxmlformats-officedocument.themeOverride+xml"/>
  <Override PartName="/ppt/notesSlides/notesSlide41.xml" ContentType="application/vnd.openxmlformats-officedocument.presentationml.notesSlide+xml"/>
  <Override PartName="/ppt/charts/chart55.xml" ContentType="application/vnd.openxmlformats-officedocument.drawingml.chart+xml"/>
  <Override PartName="/ppt/theme/themeOverride50.xml" ContentType="application/vnd.openxmlformats-officedocument.themeOverride+xml"/>
  <Override PartName="/ppt/charts/chart56.xml" ContentType="application/vnd.openxmlformats-officedocument.drawingml.chart+xml"/>
  <Override PartName="/ppt/theme/themeOverride51.xml" ContentType="application/vnd.openxmlformats-officedocument.themeOverride+xml"/>
  <Override PartName="/ppt/notesSlides/notesSlide42.xml" ContentType="application/vnd.openxmlformats-officedocument.presentationml.notesSlide+xml"/>
  <Override PartName="/ppt/charts/chart57.xml" ContentType="application/vnd.openxmlformats-officedocument.drawingml.chart+xml"/>
  <Override PartName="/ppt/theme/themeOverride52.xml" ContentType="application/vnd.openxmlformats-officedocument.themeOverride+xml"/>
  <Override PartName="/ppt/notesSlides/notesSlide43.xml" ContentType="application/vnd.openxmlformats-officedocument.presentationml.notesSlide+xml"/>
  <Override PartName="/ppt/charts/chart58.xml" ContentType="application/vnd.openxmlformats-officedocument.drawingml.chart+xml"/>
  <Override PartName="/ppt/theme/themeOverride53.xml" ContentType="application/vnd.openxmlformats-officedocument.themeOverride+xml"/>
  <Override PartName="/ppt/charts/chart59.xml" ContentType="application/vnd.openxmlformats-officedocument.drawingml.chart+xml"/>
  <Override PartName="/ppt/theme/themeOverride5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6" r:id="rId1"/>
  </p:sldMasterIdLst>
  <p:notesMasterIdLst>
    <p:notesMasterId r:id="rId48"/>
  </p:notesMasterIdLst>
  <p:handoutMasterIdLst>
    <p:handoutMasterId r:id="rId49"/>
  </p:handoutMasterIdLst>
  <p:sldIdLst>
    <p:sldId id="712" r:id="rId2"/>
    <p:sldId id="713" r:id="rId3"/>
    <p:sldId id="746" r:id="rId4"/>
    <p:sldId id="747" r:id="rId5"/>
    <p:sldId id="531" r:id="rId6"/>
    <p:sldId id="719" r:id="rId7"/>
    <p:sldId id="765" r:id="rId8"/>
    <p:sldId id="750" r:id="rId9"/>
    <p:sldId id="751" r:id="rId10"/>
    <p:sldId id="720" r:id="rId11"/>
    <p:sldId id="721" r:id="rId12"/>
    <p:sldId id="722" r:id="rId13"/>
    <p:sldId id="752" r:id="rId14"/>
    <p:sldId id="723" r:id="rId15"/>
    <p:sldId id="724" r:id="rId16"/>
    <p:sldId id="726" r:id="rId17"/>
    <p:sldId id="727" r:id="rId18"/>
    <p:sldId id="748" r:id="rId19"/>
    <p:sldId id="728" r:id="rId20"/>
    <p:sldId id="730" r:id="rId21"/>
    <p:sldId id="753" r:id="rId22"/>
    <p:sldId id="754" r:id="rId23"/>
    <p:sldId id="755" r:id="rId24"/>
    <p:sldId id="756" r:id="rId25"/>
    <p:sldId id="757" r:id="rId26"/>
    <p:sldId id="758" r:id="rId27"/>
    <p:sldId id="760" r:id="rId28"/>
    <p:sldId id="761" r:id="rId29"/>
    <p:sldId id="762" r:id="rId30"/>
    <p:sldId id="763" r:id="rId31"/>
    <p:sldId id="764" r:id="rId32"/>
    <p:sldId id="693" r:id="rId33"/>
    <p:sldId id="694" r:id="rId34"/>
    <p:sldId id="695" r:id="rId35"/>
    <p:sldId id="697" r:id="rId36"/>
    <p:sldId id="696" r:id="rId37"/>
    <p:sldId id="698" r:id="rId38"/>
    <p:sldId id="699" r:id="rId39"/>
    <p:sldId id="700" r:id="rId40"/>
    <p:sldId id="714" r:id="rId41"/>
    <p:sldId id="702" r:id="rId42"/>
    <p:sldId id="706" r:id="rId43"/>
    <p:sldId id="707" r:id="rId44"/>
    <p:sldId id="708" r:id="rId45"/>
    <p:sldId id="709" r:id="rId46"/>
    <p:sldId id="710"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653D7B"/>
    <a:srgbClr val="604A7B"/>
    <a:srgbClr val="7F7F7F"/>
    <a:srgbClr val="31014F"/>
    <a:srgbClr val="A5A5A5"/>
    <a:srgbClr val="9F9F9F"/>
    <a:srgbClr val="A168C0"/>
    <a:srgbClr val="A3A3A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7" autoAdjust="0"/>
    <p:restoredTop sz="94713" autoAdjust="0"/>
  </p:normalViewPr>
  <p:slideViewPr>
    <p:cSldViewPr>
      <p:cViewPr>
        <p:scale>
          <a:sx n="66" d="100"/>
          <a:sy n="66" d="100"/>
        </p:scale>
        <p:origin x="-1200" y="-10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3.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6.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7.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8.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9.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0.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1.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2.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3.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5.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6.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7.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8.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9.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0.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2.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3.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5.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6.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7.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8.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9.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0.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1.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2.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3.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899240491755"/>
          <c:y val="1.4875387897099919E-2"/>
          <c:w val="0.73393442956169763"/>
          <c:h val="0.80731318088007009"/>
        </c:manualLayout>
      </c:layout>
      <c:barChart>
        <c:barDir val="bar"/>
        <c:grouping val="clustered"/>
        <c:varyColors val="0"/>
        <c:ser>
          <c:idx val="0"/>
          <c:order val="0"/>
          <c:tx>
            <c:strRef>
              <c:f>Sheet1!$B$1</c:f>
              <c:strCache>
                <c:ptCount val="1"/>
                <c:pt idx="0">
                  <c:v>Now</c:v>
                </c:pt>
              </c:strCache>
            </c:strRef>
          </c:tx>
          <c:spPr>
            <a:solidFill>
              <a:schemeClr val="accent4">
                <a:lumMod val="75000"/>
              </a:schemeClr>
            </a:solidFill>
          </c:spPr>
          <c:invertIfNegative val="0"/>
          <c:dLbls>
            <c:dLbl>
              <c:idx val="0"/>
              <c:layout>
                <c:manualLayout>
                  <c:x val="-3.373135891753472E-3"/>
                  <c:y val="6.0399813473961924E-3"/>
                </c:manualLayout>
              </c:layout>
              <c:spPr/>
              <c:txPr>
                <a:bodyPr/>
                <a:lstStyle/>
                <a:p>
                  <a:pPr>
                    <a:defRPr sz="1200" b="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4"/>
              <c:layout>
                <c:manualLayout>
                  <c:x val="-5.8809478133518923E-2"/>
                  <c:y val="0"/>
                </c:manualLayout>
              </c:layout>
              <c:dLblPos val="outEnd"/>
              <c:showLegendKey val="0"/>
              <c:showVal val="1"/>
              <c:showCatName val="0"/>
              <c:showSerName val="0"/>
              <c:showPercent val="0"/>
              <c:showBubbleSize val="0"/>
            </c:dLbl>
            <c:txPr>
              <a:bodyPr/>
              <a:lstStyle/>
              <a:p>
                <a:pPr>
                  <a:defRPr sz="12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Male</c:v>
                </c:pt>
                <c:pt idx="1">
                  <c:v>Female</c:v>
                </c:pt>
                <c:pt idx="3">
                  <c:v>Senior</c:v>
                </c:pt>
                <c:pt idx="4">
                  <c:v>Junior</c:v>
                </c:pt>
              </c:strCache>
            </c:strRef>
          </c:cat>
          <c:val>
            <c:numRef>
              <c:f>Sheet1!$B$2:$B$6</c:f>
              <c:numCache>
                <c:formatCode>0%</c:formatCode>
                <c:ptCount val="5"/>
                <c:pt idx="0">
                  <c:v>0.49000000000000032</c:v>
                </c:pt>
                <c:pt idx="1">
                  <c:v>0.51</c:v>
                </c:pt>
                <c:pt idx="3">
                  <c:v>0.33000000000000057</c:v>
                </c:pt>
                <c:pt idx="4">
                  <c:v>0.67000000000000115</c:v>
                </c:pt>
              </c:numCache>
            </c:numRef>
          </c:val>
        </c:ser>
        <c:ser>
          <c:idx val="1"/>
          <c:order val="1"/>
          <c:tx>
            <c:strRef>
              <c:f>Sheet1!$C$1</c:f>
              <c:strCache>
                <c:ptCount val="1"/>
                <c:pt idx="0">
                  <c:v>Then</c:v>
                </c:pt>
              </c:strCache>
            </c:strRef>
          </c:tx>
          <c:spPr>
            <a:solidFill>
              <a:schemeClr val="bg1">
                <a:lumMod val="65000"/>
              </a:schemeClr>
            </a:solidFill>
          </c:spPr>
          <c:invertIfNegative val="0"/>
          <c:dLbls>
            <c:dLbl>
              <c:idx val="0"/>
              <c:layout>
                <c:manualLayout>
                  <c:x val="-4.5738743466450169E-3"/>
                  <c:y val="3.0199906736980992E-3"/>
                </c:manualLayout>
              </c:layout>
              <c:spPr/>
              <c:txPr>
                <a:bodyPr/>
                <a:lstStyle/>
                <a:p>
                  <a:pPr>
                    <a:defRPr sz="1200">
                      <a:solidFill>
                        <a:schemeClr val="tx1"/>
                      </a:solidFill>
                      <a:latin typeface="Arial Narrow" pitchFamily="34" charset="0"/>
                    </a:defRPr>
                  </a:pPr>
                  <a:endParaRPr lang="en-US"/>
                </a:p>
              </c:txPr>
              <c:showLegendKey val="0"/>
              <c:showVal val="1"/>
              <c:showCatName val="0"/>
              <c:showSerName val="0"/>
              <c:showPercent val="0"/>
              <c:showBubbleSize val="0"/>
            </c:dLbl>
            <c:dLbl>
              <c:idx val="1"/>
              <c:layout>
                <c:manualLayout>
                  <c:x val="-4.1666662109945532E-2"/>
                  <c:y val="3.0199906736981482E-3"/>
                </c:manualLayout>
              </c:layout>
              <c:showLegendKey val="0"/>
              <c:showVal val="1"/>
              <c:showCatName val="0"/>
              <c:showSerName val="0"/>
              <c:showPercent val="0"/>
              <c:showBubbleSize val="0"/>
            </c:dLbl>
            <c:dLbl>
              <c:idx val="2"/>
              <c:layout>
                <c:manualLayout>
                  <c:x val="-5.5749991209224657E-2"/>
                  <c:y val="-3.0199906736980992E-3"/>
                </c:manualLayout>
              </c:layout>
              <c:showLegendKey val="0"/>
              <c:showVal val="1"/>
              <c:showCatName val="0"/>
              <c:showSerName val="0"/>
              <c:showPercent val="0"/>
              <c:showBubbleSize val="0"/>
            </c:dLbl>
            <c:dLbl>
              <c:idx val="3"/>
              <c:layout>
                <c:manualLayout>
                  <c:x val="-4.3055550846943534E-2"/>
                  <c:y val="-3.0199906736980992E-3"/>
                </c:manualLayout>
              </c:layout>
              <c:showLegendKey val="0"/>
              <c:showVal val="1"/>
              <c:showCatName val="0"/>
              <c:showSerName val="0"/>
              <c:showPercent val="0"/>
              <c:showBubbleSize val="0"/>
            </c:dLbl>
            <c:dLbl>
              <c:idx val="4"/>
              <c:layout>
                <c:manualLayout>
                  <c:x val="-5.7333369535012821E-2"/>
                  <c:y val="6.0399813473961924E-3"/>
                </c:manualLayout>
              </c:layout>
              <c:showLegendKey val="0"/>
              <c:showVal val="1"/>
              <c:showCatName val="0"/>
              <c:showSerName val="0"/>
              <c:showPercent val="0"/>
              <c:showBubbleSize val="0"/>
            </c:dLbl>
            <c:dLbl>
              <c:idx val="5"/>
              <c:layout>
                <c:manualLayout>
                  <c:x val="-6.1004724170658824E-2"/>
                  <c:y val="6.0399813473961924E-3"/>
                </c:manualLayout>
              </c:layout>
              <c:showLegendKey val="0"/>
              <c:showVal val="1"/>
              <c:showCatName val="0"/>
              <c:showSerName val="0"/>
              <c:showPercent val="0"/>
              <c:showBubbleSize val="0"/>
            </c:dLbl>
            <c:dLbl>
              <c:idx val="6"/>
              <c:layout>
                <c:manualLayout>
                  <c:x val="-4.3055550846943534E-2"/>
                  <c:y val="-3.0199906736980992E-3"/>
                </c:manualLayout>
              </c:layout>
              <c:showLegendKey val="0"/>
              <c:showVal val="1"/>
              <c:showCatName val="0"/>
              <c:showSerName val="0"/>
              <c:showPercent val="0"/>
              <c:showBubbleSize val="0"/>
            </c:dLbl>
            <c:dLbl>
              <c:idx val="7"/>
              <c:layout>
                <c:manualLayout>
                  <c:x val="-4.5833328320939823E-2"/>
                  <c:y val="-3.0199906736980992E-3"/>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Male</c:v>
                </c:pt>
                <c:pt idx="1">
                  <c:v>Female</c:v>
                </c:pt>
                <c:pt idx="3">
                  <c:v>Senior</c:v>
                </c:pt>
                <c:pt idx="4">
                  <c:v>Junior</c:v>
                </c:pt>
              </c:strCache>
            </c:strRef>
          </c:cat>
          <c:val>
            <c:numRef>
              <c:f>Sheet1!$C$2:$C$6</c:f>
              <c:numCache>
                <c:formatCode>0%</c:formatCode>
                <c:ptCount val="5"/>
                <c:pt idx="0">
                  <c:v>0.45</c:v>
                </c:pt>
                <c:pt idx="1">
                  <c:v>0.55000000000000004</c:v>
                </c:pt>
                <c:pt idx="3">
                  <c:v>0.43000000000000038</c:v>
                </c:pt>
                <c:pt idx="4">
                  <c:v>0.56999999999999995</c:v>
                </c:pt>
              </c:numCache>
            </c:numRef>
          </c:val>
        </c:ser>
        <c:dLbls>
          <c:showLegendKey val="0"/>
          <c:showVal val="0"/>
          <c:showCatName val="0"/>
          <c:showSerName val="0"/>
          <c:showPercent val="0"/>
          <c:showBubbleSize val="0"/>
        </c:dLbls>
        <c:gapWidth val="69"/>
        <c:axId val="108504576"/>
        <c:axId val="108506112"/>
      </c:barChart>
      <c:catAx>
        <c:axId val="108504576"/>
        <c:scaling>
          <c:orientation val="minMax"/>
        </c:scaling>
        <c:delete val="0"/>
        <c:axPos val="l"/>
        <c:majorTickMark val="out"/>
        <c:minorTickMark val="none"/>
        <c:tickLblPos val="nextTo"/>
        <c:txPr>
          <a:bodyPr/>
          <a:lstStyle/>
          <a:p>
            <a:pPr>
              <a:defRPr sz="1050" b="0">
                <a:solidFill>
                  <a:schemeClr val="tx1">
                    <a:lumMod val="50000"/>
                    <a:lumOff val="50000"/>
                  </a:schemeClr>
                </a:solidFill>
                <a:latin typeface="Arial Narrow" pitchFamily="34" charset="0"/>
              </a:defRPr>
            </a:pPr>
            <a:endParaRPr lang="en-US"/>
          </a:p>
        </c:txPr>
        <c:crossAx val="108506112"/>
        <c:crosses val="autoZero"/>
        <c:auto val="1"/>
        <c:lblAlgn val="ctr"/>
        <c:lblOffset val="100"/>
        <c:noMultiLvlLbl val="0"/>
      </c:catAx>
      <c:valAx>
        <c:axId val="108506112"/>
        <c:scaling>
          <c:orientation val="minMax"/>
        </c:scaling>
        <c:delete val="0"/>
        <c:axPos val="b"/>
        <c:numFmt formatCode="0%" sourceLinked="0"/>
        <c:majorTickMark val="out"/>
        <c:minorTickMark val="none"/>
        <c:tickLblPos val="nextTo"/>
        <c:txPr>
          <a:bodyPr/>
          <a:lstStyle/>
          <a:p>
            <a:pPr>
              <a:defRPr sz="1400">
                <a:solidFill>
                  <a:schemeClr val="tx1">
                    <a:lumMod val="50000"/>
                    <a:lumOff val="50000"/>
                  </a:schemeClr>
                </a:solidFill>
              </a:defRPr>
            </a:pPr>
            <a:endParaRPr lang="en-US"/>
          </a:p>
        </c:txPr>
        <c:crossAx val="108504576"/>
        <c:crosses val="autoZero"/>
        <c:crossBetween val="between"/>
      </c:valAx>
    </c:plotArea>
    <c:legend>
      <c:legendPos val="b"/>
      <c:layout>
        <c:manualLayout>
          <c:xMode val="edge"/>
          <c:yMode val="edge"/>
          <c:x val="0.44049044965600248"/>
          <c:y val="0.9314718935175188"/>
          <c:w val="0.23914739291914044"/>
          <c:h val="6.550811580879512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73645894401933E-2"/>
          <c:y val="9.7800315953061046E-2"/>
          <c:w val="0.912526388510432"/>
          <c:h val="0.58991951659508635"/>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Tuition is too expensive for me</c:v>
                </c:pt>
                <c:pt idx="1">
                  <c:v>They make it too difficult to apply for financial aid</c:v>
                </c:pt>
                <c:pt idx="2">
                  <c:v>I probably could not get high enough ACT or SAT test scores to get into college </c:v>
                </c:pt>
                <c:pt idx="3">
                  <c:v>The classes are not offered at convenient places</c:v>
                </c:pt>
                <c:pt idx="4">
                  <c:v>There is no financial aid for people like me</c:v>
                </c:pt>
              </c:strCache>
            </c:strRef>
          </c:cat>
          <c:val>
            <c:numRef>
              <c:f>Sheet1!$B$2:$B$6</c:f>
              <c:numCache>
                <c:formatCode>0%</c:formatCode>
                <c:ptCount val="5"/>
                <c:pt idx="0">
                  <c:v>0.65000000000000768</c:v>
                </c:pt>
                <c:pt idx="1">
                  <c:v>0.35000000000000031</c:v>
                </c:pt>
                <c:pt idx="3">
                  <c:v>0.30000000000000032</c:v>
                </c:pt>
                <c:pt idx="4">
                  <c:v>0.22</c:v>
                </c:pt>
              </c:numCache>
            </c:numRef>
          </c:val>
        </c:ser>
        <c:ser>
          <c:idx val="1"/>
          <c:order val="1"/>
          <c:tx>
            <c:strRef>
              <c:f>Sheet1!$C$1</c:f>
              <c:strCache>
                <c:ptCount val="1"/>
                <c:pt idx="0">
                  <c:v>Now</c:v>
                </c:pt>
              </c:strCache>
            </c:strRef>
          </c:tx>
          <c:spPr>
            <a:solidFill>
              <a:srgbClr val="604A7B"/>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Tuition is too expensive for me</c:v>
                </c:pt>
                <c:pt idx="1">
                  <c:v>They make it too difficult to apply for financial aid</c:v>
                </c:pt>
                <c:pt idx="2">
                  <c:v>I probably could not get high enough ACT or SAT test scores to get into college </c:v>
                </c:pt>
                <c:pt idx="3">
                  <c:v>The classes are not offered at convenient places</c:v>
                </c:pt>
                <c:pt idx="4">
                  <c:v>There is no financial aid for people like me</c:v>
                </c:pt>
              </c:strCache>
            </c:strRef>
          </c:cat>
          <c:val>
            <c:numRef>
              <c:f>Sheet1!$C$2:$C$6</c:f>
              <c:numCache>
                <c:formatCode>0%</c:formatCode>
                <c:ptCount val="5"/>
                <c:pt idx="0">
                  <c:v>0.6700000000000087</c:v>
                </c:pt>
                <c:pt idx="1">
                  <c:v>0.34</c:v>
                </c:pt>
                <c:pt idx="2">
                  <c:v>0.33000000000000401</c:v>
                </c:pt>
                <c:pt idx="3">
                  <c:v>0.30000000000000032</c:v>
                </c:pt>
                <c:pt idx="4">
                  <c:v>0.27</c:v>
                </c:pt>
              </c:numCache>
            </c:numRef>
          </c:val>
        </c:ser>
        <c:dLbls>
          <c:showLegendKey val="0"/>
          <c:showVal val="1"/>
          <c:showCatName val="0"/>
          <c:showSerName val="0"/>
          <c:showPercent val="0"/>
          <c:showBubbleSize val="0"/>
        </c:dLbls>
        <c:gapWidth val="150"/>
        <c:axId val="143090816"/>
        <c:axId val="143092352"/>
      </c:barChart>
      <c:catAx>
        <c:axId val="143090816"/>
        <c:scaling>
          <c:orientation val="minMax"/>
        </c:scaling>
        <c:delete val="0"/>
        <c:axPos val="b"/>
        <c:numFmt formatCode="General" sourceLinked="1"/>
        <c:majorTickMark val="out"/>
        <c:minorTickMark val="none"/>
        <c:tickLblPos val="nextTo"/>
        <c:txPr>
          <a:bodyPr/>
          <a:lstStyle/>
          <a:p>
            <a:pPr>
              <a:defRPr sz="1000">
                <a:solidFill>
                  <a:schemeClr val="bg1">
                    <a:lumMod val="50000"/>
                  </a:schemeClr>
                </a:solidFill>
                <a:latin typeface="Arial Narrow" pitchFamily="34" charset="0"/>
              </a:defRPr>
            </a:pPr>
            <a:endParaRPr lang="en-US"/>
          </a:p>
        </c:txPr>
        <c:crossAx val="143092352"/>
        <c:crosses val="autoZero"/>
        <c:auto val="1"/>
        <c:lblAlgn val="ctr"/>
        <c:lblOffset val="100"/>
        <c:noMultiLvlLbl val="0"/>
      </c:catAx>
      <c:valAx>
        <c:axId val="143092352"/>
        <c:scaling>
          <c:orientation val="minMax"/>
          <c:max val="0.8"/>
          <c:min val="0"/>
        </c:scaling>
        <c:delete val="0"/>
        <c:axPos val="l"/>
        <c:numFmt formatCode="0%" sourceLinked="1"/>
        <c:majorTickMark val="out"/>
        <c:minorTickMark val="none"/>
        <c:tickLblPos val="nextTo"/>
        <c:txPr>
          <a:bodyPr/>
          <a:lstStyle/>
          <a:p>
            <a:pPr>
              <a:defRPr sz="1600">
                <a:solidFill>
                  <a:schemeClr val="bg1">
                    <a:lumMod val="50000"/>
                  </a:schemeClr>
                </a:solidFill>
                <a:latin typeface="Arial Narrow" pitchFamily="34" charset="0"/>
              </a:defRPr>
            </a:pPr>
            <a:endParaRPr lang="en-US"/>
          </a:p>
        </c:txPr>
        <c:crossAx val="143090816"/>
        <c:crosses val="autoZero"/>
        <c:crossBetween val="between"/>
        <c:majorUnit val="0.2"/>
      </c:valAx>
    </c:plotArea>
    <c:legend>
      <c:legendPos val="b"/>
      <c:layout>
        <c:manualLayout>
          <c:xMode val="edge"/>
          <c:yMode val="edge"/>
          <c:x val="0.41320127266279644"/>
          <c:y val="0.90321404712481979"/>
          <c:w val="0.24309880495673891"/>
          <c:h val="8.9306479340975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574"/>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5.5679073985888854E-3"/>
                  <c:y val="0"/>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1"/>
              <c:layout>
                <c:manualLayout>
                  <c:x val="-4.4255426999789113E-4"/>
                  <c:y val="0"/>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Less than $500</c:v>
                </c:pt>
                <c:pt idx="1">
                  <c:v>$500-$999</c:v>
                </c:pt>
                <c:pt idx="2">
                  <c:v>$4000-$4999</c:v>
                </c:pt>
                <c:pt idx="3">
                  <c:v>$3000-$3999</c:v>
                </c:pt>
                <c:pt idx="4">
                  <c:v>$2000-$2999</c:v>
                </c:pt>
                <c:pt idx="5">
                  <c:v>$1000-$1999</c:v>
                </c:pt>
                <c:pt idx="6">
                  <c:v>$5000 plus</c:v>
                </c:pt>
                <c:pt idx="7">
                  <c:v>Don't know</c:v>
                </c:pt>
              </c:strCache>
            </c:strRef>
          </c:cat>
          <c:val>
            <c:numRef>
              <c:f>Sheet1!$B$2:$B$9</c:f>
              <c:numCache>
                <c:formatCode>0%</c:formatCode>
                <c:ptCount val="8"/>
                <c:pt idx="0">
                  <c:v>1.0000000000000005E-2</c:v>
                </c:pt>
                <c:pt idx="1">
                  <c:v>2.0000000000000011E-2</c:v>
                </c:pt>
                <c:pt idx="2">
                  <c:v>4.0000000000000022E-2</c:v>
                </c:pt>
                <c:pt idx="3">
                  <c:v>6.0000000000000032E-2</c:v>
                </c:pt>
                <c:pt idx="4">
                  <c:v>9.0000000000000024E-2</c:v>
                </c:pt>
                <c:pt idx="5">
                  <c:v>0.1</c:v>
                </c:pt>
                <c:pt idx="6">
                  <c:v>0.14000000000000001</c:v>
                </c:pt>
                <c:pt idx="7">
                  <c:v>0.55000000000000004</c:v>
                </c:pt>
              </c:numCache>
            </c:numRef>
          </c:val>
        </c:ser>
        <c:dLbls>
          <c:showLegendKey val="0"/>
          <c:showVal val="1"/>
          <c:showCatName val="0"/>
          <c:showSerName val="0"/>
          <c:showPercent val="0"/>
          <c:showBubbleSize val="0"/>
        </c:dLbls>
        <c:gapWidth val="56"/>
        <c:axId val="143171968"/>
        <c:axId val="143173504"/>
      </c:barChart>
      <c:catAx>
        <c:axId val="14317196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173504"/>
        <c:crosses val="autoZero"/>
        <c:auto val="1"/>
        <c:lblAlgn val="ctr"/>
        <c:lblOffset val="100"/>
        <c:noMultiLvlLbl val="0"/>
      </c:catAx>
      <c:valAx>
        <c:axId val="143173504"/>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1719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73808979937926E-2"/>
          <c:y val="9.7800315953061046E-2"/>
          <c:w val="0.92466135864421373"/>
          <c:h val="0.58991951659507869"/>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The classes are not offered at convenient times for me</c:v>
                </c:pt>
                <c:pt idx="1">
                  <c:v>There is too much pressure in my life
to concentrate on education</c:v>
                </c:pt>
                <c:pt idx="2">
                  <c:v>The education received is not a good value for the money</c:v>
                </c:pt>
                <c:pt idx="3">
                  <c:v>My life is too busy to take the right amount of time it takes to do well in my studies</c:v>
                </c:pt>
                <c:pt idx="4">
                  <c:v>They make it too difficult to complete an application</c:v>
                </c:pt>
                <c:pt idx="5">
                  <c:v>I think I can get a satisfactory job so there is no reason to get more education</c:v>
                </c:pt>
                <c:pt idx="6">
                  <c:v>I think more education would be a waste of my time</c:v>
                </c:pt>
              </c:strCache>
            </c:strRef>
          </c:cat>
          <c:val>
            <c:numRef>
              <c:f>Sheet1!$B$2:$B$8</c:f>
              <c:numCache>
                <c:formatCode>0%</c:formatCode>
                <c:ptCount val="7"/>
                <c:pt idx="0">
                  <c:v>0.24000000000000021</c:v>
                </c:pt>
                <c:pt idx="1">
                  <c:v>0.21000000000000021</c:v>
                </c:pt>
                <c:pt idx="2">
                  <c:v>0.17</c:v>
                </c:pt>
                <c:pt idx="3">
                  <c:v>0.17</c:v>
                </c:pt>
                <c:pt idx="4">
                  <c:v>0.17</c:v>
                </c:pt>
              </c:numCache>
            </c:numRef>
          </c:val>
        </c:ser>
        <c:ser>
          <c:idx val="1"/>
          <c:order val="1"/>
          <c:tx>
            <c:strRef>
              <c:f>Sheet1!$C$1</c:f>
              <c:strCache>
                <c:ptCount val="1"/>
                <c:pt idx="0">
                  <c:v>Now</c:v>
                </c:pt>
              </c:strCache>
            </c:strRef>
          </c:tx>
          <c:spPr>
            <a:solidFill>
              <a:srgbClr val="604A7B"/>
            </a:solidFill>
          </c:spPr>
          <c:invertIfNegative val="0"/>
          <c:dLbls>
            <c:dLbl>
              <c:idx val="6"/>
              <c:layout>
                <c:manualLayout>
                  <c:x val="1.695840916768961E-3"/>
                  <c:y val="1.4391701093102287E-3"/>
                </c:manualLayout>
              </c:layout>
              <c:spPr/>
              <c:txPr>
                <a:bodyPr/>
                <a:lstStyle/>
                <a:p>
                  <a:pPr>
                    <a:defRPr sz="12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The classes are not offered at convenient times for me</c:v>
                </c:pt>
                <c:pt idx="1">
                  <c:v>There is too much pressure in my life
to concentrate on education</c:v>
                </c:pt>
                <c:pt idx="2">
                  <c:v>The education received is not a good value for the money</c:v>
                </c:pt>
                <c:pt idx="3">
                  <c:v>My life is too busy to take the right amount of time it takes to do well in my studies</c:v>
                </c:pt>
                <c:pt idx="4">
                  <c:v>They make it too difficult to complete an application</c:v>
                </c:pt>
                <c:pt idx="5">
                  <c:v>I think I can get a satisfactory job so there is no reason to get more education</c:v>
                </c:pt>
                <c:pt idx="6">
                  <c:v>I think more education would be a waste of my time</c:v>
                </c:pt>
              </c:strCache>
            </c:strRef>
          </c:cat>
          <c:val>
            <c:numRef>
              <c:f>Sheet1!$C$2:$C$8</c:f>
              <c:numCache>
                <c:formatCode>0%</c:formatCode>
                <c:ptCount val="7"/>
                <c:pt idx="0">
                  <c:v>0.24000000000000021</c:v>
                </c:pt>
                <c:pt idx="1">
                  <c:v>0.22</c:v>
                </c:pt>
                <c:pt idx="2">
                  <c:v>0.2</c:v>
                </c:pt>
                <c:pt idx="3">
                  <c:v>0.17</c:v>
                </c:pt>
                <c:pt idx="4">
                  <c:v>0.17</c:v>
                </c:pt>
                <c:pt idx="5">
                  <c:v>0.13</c:v>
                </c:pt>
                <c:pt idx="6">
                  <c:v>2.0000000000000011E-2</c:v>
                </c:pt>
              </c:numCache>
            </c:numRef>
          </c:val>
        </c:ser>
        <c:dLbls>
          <c:showLegendKey val="0"/>
          <c:showVal val="0"/>
          <c:showCatName val="0"/>
          <c:showSerName val="0"/>
          <c:showPercent val="0"/>
          <c:showBubbleSize val="0"/>
        </c:dLbls>
        <c:gapWidth val="150"/>
        <c:axId val="166366208"/>
        <c:axId val="166388480"/>
      </c:barChart>
      <c:catAx>
        <c:axId val="166366208"/>
        <c:scaling>
          <c:orientation val="minMax"/>
        </c:scaling>
        <c:delete val="0"/>
        <c:axPos val="b"/>
        <c:numFmt formatCode="General" sourceLinked="1"/>
        <c:majorTickMark val="out"/>
        <c:minorTickMark val="none"/>
        <c:tickLblPos val="nextTo"/>
        <c:txPr>
          <a:bodyPr/>
          <a:lstStyle/>
          <a:p>
            <a:pPr>
              <a:defRPr sz="1000">
                <a:solidFill>
                  <a:schemeClr val="bg1">
                    <a:lumMod val="50000"/>
                  </a:schemeClr>
                </a:solidFill>
                <a:latin typeface="Arial Narrow" pitchFamily="34" charset="0"/>
              </a:defRPr>
            </a:pPr>
            <a:endParaRPr lang="en-US"/>
          </a:p>
        </c:txPr>
        <c:crossAx val="166388480"/>
        <c:crosses val="autoZero"/>
        <c:auto val="1"/>
        <c:lblAlgn val="ctr"/>
        <c:lblOffset val="100"/>
        <c:noMultiLvlLbl val="0"/>
      </c:catAx>
      <c:valAx>
        <c:axId val="166388480"/>
        <c:scaling>
          <c:orientation val="minMax"/>
          <c:max val="0.8"/>
          <c:min val="0"/>
        </c:scaling>
        <c:delete val="0"/>
        <c:axPos val="l"/>
        <c:numFmt formatCode="0%" sourceLinked="1"/>
        <c:majorTickMark val="out"/>
        <c:minorTickMark val="none"/>
        <c:tickLblPos val="nextTo"/>
        <c:txPr>
          <a:bodyPr/>
          <a:lstStyle/>
          <a:p>
            <a:pPr>
              <a:defRPr sz="1600">
                <a:solidFill>
                  <a:schemeClr val="bg1">
                    <a:lumMod val="50000"/>
                  </a:schemeClr>
                </a:solidFill>
                <a:latin typeface="Arial Narrow" pitchFamily="34" charset="0"/>
              </a:defRPr>
            </a:pPr>
            <a:endParaRPr lang="en-US"/>
          </a:p>
        </c:txPr>
        <c:crossAx val="166366208"/>
        <c:crosses val="autoZero"/>
        <c:crossBetween val="between"/>
        <c:majorUnit val="0.2"/>
      </c:valAx>
    </c:plotArea>
    <c:legend>
      <c:legendPos val="b"/>
      <c:layout>
        <c:manualLayout>
          <c:xMode val="edge"/>
          <c:yMode val="edge"/>
          <c:x val="0.41320127266279644"/>
          <c:y val="0.90321404712481979"/>
          <c:w val="0.24309880495673891"/>
          <c:h val="8.9306479340975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1.3997420947636643E-2"/>
          <c:w val="0.66826787647875485"/>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5.5679073985888854E-3"/>
                  <c:y val="-3.4993552369091047E-3"/>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2"/>
              <c:layout>
                <c:manualLayout>
                  <c:x val="-5.0793417287664122E-2"/>
                  <c:y val="-3.4993552369091047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Forget your education program if the job was good enough</c:v>
                </c:pt>
                <c:pt idx="1">
                  <c:v>Continue your education and turn down the job</c:v>
                </c:pt>
                <c:pt idx="2">
                  <c:v>Take the job and try to postpone your education until later</c:v>
                </c:pt>
                <c:pt idx="3">
                  <c:v>Take the job and continue the program at a slower pace, if necessary</c:v>
                </c:pt>
              </c:strCache>
            </c:strRef>
          </c:cat>
          <c:val>
            <c:numRef>
              <c:f>Sheet1!$B$2:$B$5</c:f>
              <c:numCache>
                <c:formatCode>0%</c:formatCode>
                <c:ptCount val="4"/>
                <c:pt idx="1">
                  <c:v>0.41000000000000031</c:v>
                </c:pt>
                <c:pt idx="2">
                  <c:v>0.05</c:v>
                </c:pt>
                <c:pt idx="3">
                  <c:v>0.54</c:v>
                </c:pt>
              </c:numCache>
            </c:numRef>
          </c:val>
        </c:ser>
        <c:dLbls>
          <c:showLegendKey val="0"/>
          <c:showVal val="0"/>
          <c:showCatName val="0"/>
          <c:showSerName val="0"/>
          <c:showPercent val="0"/>
          <c:showBubbleSize val="0"/>
        </c:dLbls>
        <c:gapWidth val="69"/>
        <c:axId val="166406400"/>
        <c:axId val="166445056"/>
      </c:barChart>
      <c:catAx>
        <c:axId val="16640640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6445056"/>
        <c:crosses val="autoZero"/>
        <c:auto val="1"/>
        <c:lblAlgn val="ctr"/>
        <c:lblOffset val="100"/>
        <c:noMultiLvlLbl val="0"/>
      </c:catAx>
      <c:valAx>
        <c:axId val="166445056"/>
        <c:scaling>
          <c:orientation val="minMax"/>
        </c:scaling>
        <c:delete val="0"/>
        <c:axPos val="b"/>
        <c:numFmt formatCode="0%" sourceLinked="0"/>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64064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574"/>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Email</c:v>
                </c:pt>
                <c:pt idx="1">
                  <c:v>Phone</c:v>
                </c:pt>
                <c:pt idx="2">
                  <c:v>An in-person
scheduled visit</c:v>
                </c:pt>
                <c:pt idx="3">
                  <c:v>Mail</c:v>
                </c:pt>
              </c:strCache>
            </c:strRef>
          </c:cat>
          <c:val>
            <c:numRef>
              <c:f>Sheet1!$B$2:$B$5</c:f>
              <c:numCache>
                <c:formatCode>0%</c:formatCode>
                <c:ptCount val="4"/>
                <c:pt idx="0">
                  <c:v>0.68</c:v>
                </c:pt>
                <c:pt idx="1">
                  <c:v>0.70000000000000062</c:v>
                </c:pt>
                <c:pt idx="2">
                  <c:v>0.78</c:v>
                </c:pt>
                <c:pt idx="3">
                  <c:v>0.92</c:v>
                </c:pt>
              </c:numCache>
            </c:numRef>
          </c:val>
        </c:ser>
        <c:dLbls>
          <c:showLegendKey val="0"/>
          <c:showVal val="0"/>
          <c:showCatName val="0"/>
          <c:showSerName val="0"/>
          <c:showPercent val="0"/>
          <c:showBubbleSize val="0"/>
        </c:dLbls>
        <c:gapWidth val="69"/>
        <c:axId val="166675968"/>
        <c:axId val="166677504"/>
      </c:barChart>
      <c:catAx>
        <c:axId val="16667596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6677504"/>
        <c:crosses val="autoZero"/>
        <c:auto val="1"/>
        <c:lblAlgn val="ctr"/>
        <c:lblOffset val="100"/>
        <c:noMultiLvlLbl val="0"/>
      </c:catAx>
      <c:valAx>
        <c:axId val="166677504"/>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66759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7864593568894"/>
          <c:y val="1.8345714254224026E-2"/>
          <c:w val="0.66826787647875596"/>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Phone</c:v>
                </c:pt>
                <c:pt idx="1">
                  <c:v>An in-person
scheduled visit</c:v>
                </c:pt>
                <c:pt idx="2">
                  <c:v>Email</c:v>
                </c:pt>
                <c:pt idx="3">
                  <c:v>Mail</c:v>
                </c:pt>
              </c:strCache>
            </c:strRef>
          </c:cat>
          <c:val>
            <c:numRef>
              <c:f>Sheet1!$B$2:$B$5</c:f>
              <c:numCache>
                <c:formatCode>0%</c:formatCode>
                <c:ptCount val="4"/>
                <c:pt idx="0">
                  <c:v>0.12000000000000002</c:v>
                </c:pt>
                <c:pt idx="1">
                  <c:v>0.18000000000000024</c:v>
                </c:pt>
                <c:pt idx="2">
                  <c:v>0.28000000000000008</c:v>
                </c:pt>
                <c:pt idx="3">
                  <c:v>0.42000000000000032</c:v>
                </c:pt>
              </c:numCache>
            </c:numRef>
          </c:val>
        </c:ser>
        <c:dLbls>
          <c:showLegendKey val="0"/>
          <c:showVal val="0"/>
          <c:showCatName val="0"/>
          <c:showSerName val="0"/>
          <c:showPercent val="0"/>
          <c:showBubbleSize val="0"/>
        </c:dLbls>
        <c:gapWidth val="69"/>
        <c:axId val="166759424"/>
        <c:axId val="166761216"/>
      </c:barChart>
      <c:catAx>
        <c:axId val="16675942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6761216"/>
        <c:crosses val="autoZero"/>
        <c:auto val="1"/>
        <c:lblAlgn val="ctr"/>
        <c:lblOffset val="100"/>
        <c:noMultiLvlLbl val="0"/>
      </c:catAx>
      <c:valAx>
        <c:axId val="166761216"/>
        <c:scaling>
          <c:orientation val="minMax"/>
          <c:max val="1"/>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6759424"/>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46496588624225"/>
          <c:y val="0"/>
          <c:w val="0.62616136727166249"/>
          <c:h val="0.82621475902561159"/>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0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Mail from the school</c:v>
                </c:pt>
                <c:pt idx="1">
                  <c:v>From friends</c:v>
                </c:pt>
                <c:pt idx="2">
                  <c:v>TV/radio*</c:v>
                </c:pt>
                <c:pt idx="3">
                  <c:v>From family members</c:v>
                </c:pt>
                <c:pt idx="4">
                  <c:v>A brochure or pamphlet</c:v>
                </c:pt>
                <c:pt idx="5">
                  <c:v>From their website</c:v>
                </c:pt>
              </c:strCache>
            </c:strRef>
          </c:cat>
          <c:val>
            <c:numRef>
              <c:f>Sheet1!$B$2:$B$7</c:f>
              <c:numCache>
                <c:formatCode>0%</c:formatCode>
                <c:ptCount val="6"/>
                <c:pt idx="0">
                  <c:v>0.48000000000000032</c:v>
                </c:pt>
                <c:pt idx="1">
                  <c:v>0.5</c:v>
                </c:pt>
                <c:pt idx="2">
                  <c:v>0.55000000000000004</c:v>
                </c:pt>
                <c:pt idx="3">
                  <c:v>0.55000000000000004</c:v>
                </c:pt>
                <c:pt idx="4">
                  <c:v>0.55000000000000004</c:v>
                </c:pt>
                <c:pt idx="5">
                  <c:v>0.58000000000000007</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4.3666009548071538E-2"/>
                  <c:y val="0"/>
                </c:manualLayout>
              </c:layout>
              <c:showLegendKey val="0"/>
              <c:showVal val="1"/>
              <c:showCatName val="0"/>
              <c:showSerName val="0"/>
              <c:showPercent val="0"/>
              <c:showBubbleSize val="0"/>
            </c:dLbl>
            <c:dLbl>
              <c:idx val="1"/>
              <c:layout>
                <c:manualLayout>
                  <c:x val="-3.8987508525064558E-2"/>
                  <c:y val="0"/>
                </c:manualLayout>
              </c:layout>
              <c:showLegendKey val="0"/>
              <c:showVal val="1"/>
              <c:showCatName val="0"/>
              <c:showSerName val="0"/>
              <c:showPercent val="0"/>
              <c:showBubbleSize val="0"/>
            </c:dLbl>
            <c:dLbl>
              <c:idx val="2"/>
              <c:layout>
                <c:manualLayout>
                  <c:x val="-4.3666009548071538E-2"/>
                  <c:y val="0"/>
                </c:manualLayout>
              </c:layout>
              <c:showLegendKey val="0"/>
              <c:showVal val="1"/>
              <c:showCatName val="0"/>
              <c:showSerName val="0"/>
              <c:showPercent val="0"/>
              <c:showBubbleSize val="0"/>
            </c:dLbl>
            <c:dLbl>
              <c:idx val="3"/>
              <c:layout>
                <c:manualLayout>
                  <c:x val="-3.7428008184061411E-2"/>
                  <c:y val="0"/>
                </c:manualLayout>
              </c:layout>
              <c:showLegendKey val="0"/>
              <c:showVal val="1"/>
              <c:showCatName val="0"/>
              <c:showSerName val="0"/>
              <c:showPercent val="0"/>
              <c:showBubbleSize val="0"/>
            </c:dLbl>
            <c:dLbl>
              <c:idx val="4"/>
              <c:layout>
                <c:manualLayout>
                  <c:x val="-4.0547008866066415E-2"/>
                  <c:y val="5.8575470939368784E-17"/>
                </c:manualLayout>
              </c:layout>
              <c:showLegendKey val="0"/>
              <c:showVal val="1"/>
              <c:showCatName val="0"/>
              <c:showSerName val="0"/>
              <c:showPercent val="0"/>
              <c:showBubbleSize val="0"/>
            </c:dLbl>
            <c:dLbl>
              <c:idx val="5"/>
              <c:layout>
                <c:manualLayout>
                  <c:x val="-4.0547008866066415E-2"/>
                  <c:y val="0"/>
                </c:manualLayout>
              </c:layout>
              <c:showLegendKey val="0"/>
              <c:showVal val="1"/>
              <c:showCatName val="0"/>
              <c:showSerName val="0"/>
              <c:showPercent val="0"/>
              <c:showBubbleSize val="0"/>
            </c:dLbl>
            <c:dLbl>
              <c:idx val="6"/>
              <c:layout>
                <c:manualLayout>
                  <c:x val="-4.0547008866066415E-2"/>
                  <c:y val="0"/>
                </c:manualLayout>
              </c:layout>
              <c:showLegendKey val="0"/>
              <c:showVal val="1"/>
              <c:showCatName val="0"/>
              <c:showSerName val="0"/>
              <c:showPercent val="0"/>
              <c:showBubbleSize val="0"/>
            </c:dLbl>
            <c:dLbl>
              <c:idx val="7"/>
              <c:layout>
                <c:manualLayout>
                  <c:x val="-4.0547008866066415E-2"/>
                  <c:y val="0"/>
                </c:manualLayout>
              </c:layout>
              <c:showLegendKey val="0"/>
              <c:showVal val="1"/>
              <c:showCatName val="0"/>
              <c:showSerName val="0"/>
              <c:showPercent val="0"/>
              <c:showBubbleSize val="0"/>
            </c:dLbl>
            <c:dLbl>
              <c:idx val="8"/>
              <c:layout>
                <c:manualLayout>
                  <c:x val="-3.7428008184061411E-2"/>
                  <c:y val="0"/>
                </c:manualLayout>
              </c:layout>
              <c:showLegendKey val="0"/>
              <c:showVal val="1"/>
              <c:showCatName val="0"/>
              <c:showSerName val="0"/>
              <c:showPercent val="0"/>
              <c:showBubbleSize val="0"/>
            </c:dLbl>
            <c:dLbl>
              <c:idx val="9"/>
              <c:layout>
                <c:manualLayout>
                  <c:x val="-3.7428008184061411E-2"/>
                  <c:y val="6.3901251936222189E-3"/>
                </c:manualLayout>
              </c:layout>
              <c:showLegendKey val="0"/>
              <c:showVal val="1"/>
              <c:showCatName val="0"/>
              <c:showSerName val="0"/>
              <c:showPercent val="0"/>
              <c:showBubbleSize val="0"/>
            </c:dLbl>
            <c:dLbl>
              <c:idx val="10"/>
              <c:layout>
                <c:manualLayout>
                  <c:x val="-4.0547008866066415E-2"/>
                  <c:y val="3.1950625968110492E-3"/>
                </c:manualLayout>
              </c:layout>
              <c:showLegendKey val="0"/>
              <c:showVal val="1"/>
              <c:showCatName val="0"/>
              <c:showSerName val="0"/>
              <c:showPercent val="0"/>
              <c:showBubbleSize val="0"/>
            </c:dLbl>
            <c:dLbl>
              <c:idx val="11"/>
              <c:layout>
                <c:manualLayout>
                  <c:x val="-3.8987508525064697E-2"/>
                  <c:y val="-3.1950625968110201E-3"/>
                </c:manualLayout>
              </c:layout>
              <c:showLegendKey val="0"/>
              <c:showVal val="1"/>
              <c:showCatName val="0"/>
              <c:showSerName val="0"/>
              <c:showPercent val="0"/>
              <c:showBubbleSize val="0"/>
            </c:dLbl>
            <c:dLbl>
              <c:idx val="12"/>
              <c:layout>
                <c:manualLayout>
                  <c:x val="-3.4309007502056212E-2"/>
                  <c:y val="0"/>
                </c:manualLayout>
              </c:layout>
              <c:showLegendKey val="0"/>
              <c:showVal val="1"/>
              <c:showCatName val="0"/>
              <c:showSerName val="0"/>
              <c:showPercent val="0"/>
              <c:showBubbleSize val="0"/>
            </c:dLbl>
            <c:txPr>
              <a:bodyPr/>
              <a:lstStyle/>
              <a:p>
                <a:pPr>
                  <a:defRPr sz="10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Sheet1!$A$2:$A$7</c:f>
              <c:strCache>
                <c:ptCount val="6"/>
                <c:pt idx="0">
                  <c:v>Mail from the school</c:v>
                </c:pt>
                <c:pt idx="1">
                  <c:v>From friends</c:v>
                </c:pt>
                <c:pt idx="2">
                  <c:v>TV/radio*</c:v>
                </c:pt>
                <c:pt idx="3">
                  <c:v>From family members</c:v>
                </c:pt>
                <c:pt idx="4">
                  <c:v>A brochure or pamphlet</c:v>
                </c:pt>
                <c:pt idx="5">
                  <c:v>From their website</c:v>
                </c:pt>
              </c:strCache>
            </c:strRef>
          </c:cat>
          <c:val>
            <c:numRef>
              <c:f>Sheet1!$C$2:$C$7</c:f>
              <c:numCache>
                <c:formatCode>0%</c:formatCode>
                <c:ptCount val="6"/>
                <c:pt idx="0">
                  <c:v>0.49000000000000032</c:v>
                </c:pt>
                <c:pt idx="1">
                  <c:v>0.43000000000000038</c:v>
                </c:pt>
                <c:pt idx="2">
                  <c:v>0.26</c:v>
                </c:pt>
                <c:pt idx="3">
                  <c:v>0.44</c:v>
                </c:pt>
                <c:pt idx="4">
                  <c:v>0.54</c:v>
                </c:pt>
                <c:pt idx="5">
                  <c:v>0.55000000000000004</c:v>
                </c:pt>
              </c:numCache>
            </c:numRef>
          </c:val>
        </c:ser>
        <c:dLbls>
          <c:showLegendKey val="0"/>
          <c:showVal val="0"/>
          <c:showCatName val="0"/>
          <c:showSerName val="0"/>
          <c:showPercent val="0"/>
          <c:showBubbleSize val="0"/>
        </c:dLbls>
        <c:gapWidth val="44"/>
        <c:axId val="166827136"/>
        <c:axId val="166828672"/>
      </c:barChart>
      <c:catAx>
        <c:axId val="16682713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6828672"/>
        <c:crosses val="autoZero"/>
        <c:auto val="1"/>
        <c:lblAlgn val="ctr"/>
        <c:lblOffset val="100"/>
        <c:noMultiLvlLbl val="0"/>
      </c:catAx>
      <c:valAx>
        <c:axId val="166828672"/>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6827136"/>
        <c:crosses val="autoZero"/>
        <c:crossBetween val="between"/>
      </c:valAx>
    </c:plotArea>
    <c:legend>
      <c:legendPos val="b"/>
      <c:layout>
        <c:manualLayout>
          <c:xMode val="edge"/>
          <c:yMode val="edge"/>
          <c:x val="0.64254913715425765"/>
          <c:y val="0.92749924966344965"/>
          <c:w val="0.19834683140229731"/>
          <c:h val="6.9305687739742147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72699976448387"/>
          <c:y val="0"/>
          <c:w val="0.59029285942860399"/>
          <c:h val="0.82621475902561159"/>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0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At work</c:v>
                </c:pt>
                <c:pt idx="1">
                  <c:v>At church</c:v>
                </c:pt>
                <c:pt idx="2">
                  <c:v>Online social network sites (e.g. Facebook)</c:v>
                </c:pt>
                <c:pt idx="3">
                  <c:v>A visit to the campus</c:v>
                </c:pt>
                <c:pt idx="4">
                  <c:v>From a high school counselor</c:v>
                </c:pt>
                <c:pt idx="5">
                  <c:v>From a teacher you know</c:v>
                </c:pt>
                <c:pt idx="6">
                  <c:v>From a representative or recruiter</c:v>
                </c:pt>
              </c:strCache>
            </c:strRef>
          </c:cat>
          <c:val>
            <c:numRef>
              <c:f>Sheet1!$B$2:$B$8</c:f>
              <c:numCache>
                <c:formatCode>0%</c:formatCode>
                <c:ptCount val="7"/>
                <c:pt idx="0">
                  <c:v>6.0000000000000032E-2</c:v>
                </c:pt>
                <c:pt idx="1">
                  <c:v>0.14000000000000001</c:v>
                </c:pt>
                <c:pt idx="2">
                  <c:v>0.17</c:v>
                </c:pt>
                <c:pt idx="3">
                  <c:v>0.4</c:v>
                </c:pt>
                <c:pt idx="4">
                  <c:v>0.4</c:v>
                </c:pt>
                <c:pt idx="5">
                  <c:v>0.46</c:v>
                </c:pt>
                <c:pt idx="6">
                  <c:v>0.46</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3.119000682005104E-2"/>
                  <c:y val="0"/>
                </c:manualLayout>
              </c:layout>
              <c:showLegendKey val="0"/>
              <c:showVal val="1"/>
              <c:showCatName val="0"/>
              <c:showSerName val="0"/>
              <c:showPercent val="0"/>
              <c:showBubbleSize val="0"/>
            </c:dLbl>
            <c:dLbl>
              <c:idx val="1"/>
              <c:layout>
                <c:manualLayout>
                  <c:x val="-3.8987508525064565E-2"/>
                  <c:y val="0"/>
                </c:manualLayout>
              </c:layout>
              <c:showLegendKey val="0"/>
              <c:showVal val="1"/>
              <c:showCatName val="0"/>
              <c:showSerName val="0"/>
              <c:showPercent val="0"/>
              <c:showBubbleSize val="0"/>
            </c:dLbl>
            <c:dLbl>
              <c:idx val="2"/>
              <c:layout>
                <c:manualLayout>
                  <c:x val="-3.5868507843058818E-2"/>
                  <c:y val="0"/>
                </c:manualLayout>
              </c:layout>
              <c:showLegendKey val="0"/>
              <c:showVal val="1"/>
              <c:showCatName val="0"/>
              <c:showSerName val="0"/>
              <c:showPercent val="0"/>
              <c:showBubbleSize val="0"/>
            </c:dLbl>
            <c:dLbl>
              <c:idx val="3"/>
              <c:layout>
                <c:manualLayout>
                  <c:x val="-3.7428008184061411E-2"/>
                  <c:y val="0"/>
                </c:manualLayout>
              </c:layout>
              <c:showLegendKey val="0"/>
              <c:showVal val="1"/>
              <c:showCatName val="0"/>
              <c:showSerName val="0"/>
              <c:showPercent val="0"/>
              <c:showBubbleSize val="0"/>
            </c:dLbl>
            <c:dLbl>
              <c:idx val="4"/>
              <c:layout>
                <c:manualLayout>
                  <c:x val="-4.0547008866066415E-2"/>
                  <c:y val="5.8575470939368833E-17"/>
                </c:manualLayout>
              </c:layout>
              <c:showLegendKey val="0"/>
              <c:showVal val="1"/>
              <c:showCatName val="0"/>
              <c:showSerName val="0"/>
              <c:showPercent val="0"/>
              <c:showBubbleSize val="0"/>
            </c:dLbl>
            <c:dLbl>
              <c:idx val="5"/>
              <c:layout>
                <c:manualLayout>
                  <c:x val="-4.0547008866066415E-2"/>
                  <c:y val="0"/>
                </c:manualLayout>
              </c:layout>
              <c:showLegendKey val="0"/>
              <c:showVal val="1"/>
              <c:showCatName val="0"/>
              <c:showSerName val="0"/>
              <c:showPercent val="0"/>
              <c:showBubbleSize val="0"/>
            </c:dLbl>
            <c:dLbl>
              <c:idx val="6"/>
              <c:layout>
                <c:manualLayout>
                  <c:x val="-4.0547008866066415E-2"/>
                  <c:y val="0"/>
                </c:manualLayout>
              </c:layout>
              <c:showLegendKey val="0"/>
              <c:showVal val="1"/>
              <c:showCatName val="0"/>
              <c:showSerName val="0"/>
              <c:showPercent val="0"/>
              <c:showBubbleSize val="0"/>
            </c:dLbl>
            <c:dLbl>
              <c:idx val="7"/>
              <c:layout>
                <c:manualLayout>
                  <c:x val="-4.0547008866066415E-2"/>
                  <c:y val="0"/>
                </c:manualLayout>
              </c:layout>
              <c:showLegendKey val="0"/>
              <c:showVal val="1"/>
              <c:showCatName val="0"/>
              <c:showSerName val="0"/>
              <c:showPercent val="0"/>
              <c:showBubbleSize val="0"/>
            </c:dLbl>
            <c:dLbl>
              <c:idx val="8"/>
              <c:layout>
                <c:manualLayout>
                  <c:x val="-3.7428008184061411E-2"/>
                  <c:y val="0"/>
                </c:manualLayout>
              </c:layout>
              <c:showLegendKey val="0"/>
              <c:showVal val="1"/>
              <c:showCatName val="0"/>
              <c:showSerName val="0"/>
              <c:showPercent val="0"/>
              <c:showBubbleSize val="0"/>
            </c:dLbl>
            <c:dLbl>
              <c:idx val="9"/>
              <c:layout>
                <c:manualLayout>
                  <c:x val="-3.7428008184061411E-2"/>
                  <c:y val="6.3901251936222198E-3"/>
                </c:manualLayout>
              </c:layout>
              <c:showLegendKey val="0"/>
              <c:showVal val="1"/>
              <c:showCatName val="0"/>
              <c:showSerName val="0"/>
              <c:showPercent val="0"/>
              <c:showBubbleSize val="0"/>
            </c:dLbl>
            <c:dLbl>
              <c:idx val="10"/>
              <c:layout>
                <c:manualLayout>
                  <c:x val="-4.0547008866066415E-2"/>
                  <c:y val="3.1950625968110492E-3"/>
                </c:manualLayout>
              </c:layout>
              <c:showLegendKey val="0"/>
              <c:showVal val="1"/>
              <c:showCatName val="0"/>
              <c:showSerName val="0"/>
              <c:showPercent val="0"/>
              <c:showBubbleSize val="0"/>
            </c:dLbl>
            <c:dLbl>
              <c:idx val="11"/>
              <c:layout>
                <c:manualLayout>
                  <c:x val="-3.8987508525064704E-2"/>
                  <c:y val="-3.1950625968110201E-3"/>
                </c:manualLayout>
              </c:layout>
              <c:showLegendKey val="0"/>
              <c:showVal val="1"/>
              <c:showCatName val="0"/>
              <c:showSerName val="0"/>
              <c:showPercent val="0"/>
              <c:showBubbleSize val="0"/>
            </c:dLbl>
            <c:dLbl>
              <c:idx val="12"/>
              <c:layout>
                <c:manualLayout>
                  <c:x val="-3.4309007502056212E-2"/>
                  <c:y val="0"/>
                </c:manualLayout>
              </c:layout>
              <c:showLegendKey val="0"/>
              <c:showVal val="1"/>
              <c:showCatName val="0"/>
              <c:showSerName val="0"/>
              <c:showPercent val="0"/>
              <c:showBubbleSize val="0"/>
            </c:dLbl>
            <c:txPr>
              <a:bodyPr/>
              <a:lstStyle/>
              <a:p>
                <a:pPr>
                  <a:defRPr sz="10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Sheet1!$A$2:$A$8</c:f>
              <c:strCache>
                <c:ptCount val="7"/>
                <c:pt idx="0">
                  <c:v>At work</c:v>
                </c:pt>
                <c:pt idx="1">
                  <c:v>At church</c:v>
                </c:pt>
                <c:pt idx="2">
                  <c:v>Online social network sites (e.g. Facebook)</c:v>
                </c:pt>
                <c:pt idx="3">
                  <c:v>A visit to the campus</c:v>
                </c:pt>
                <c:pt idx="4">
                  <c:v>From a high school counselor</c:v>
                </c:pt>
                <c:pt idx="5">
                  <c:v>From a teacher you know</c:v>
                </c:pt>
                <c:pt idx="6">
                  <c:v>From a representative or recruiter</c:v>
                </c:pt>
              </c:strCache>
            </c:strRef>
          </c:cat>
          <c:val>
            <c:numRef>
              <c:f>Sheet1!$C$2:$C$8</c:f>
              <c:numCache>
                <c:formatCode>0%</c:formatCode>
                <c:ptCount val="7"/>
                <c:pt idx="0">
                  <c:v>7.0000000000000021E-2</c:v>
                </c:pt>
                <c:pt idx="1">
                  <c:v>0.11</c:v>
                </c:pt>
                <c:pt idx="3">
                  <c:v>0.37000000000000038</c:v>
                </c:pt>
                <c:pt idx="4">
                  <c:v>0.44</c:v>
                </c:pt>
                <c:pt idx="5">
                  <c:v>0.4</c:v>
                </c:pt>
                <c:pt idx="6">
                  <c:v>0.41000000000000031</c:v>
                </c:pt>
              </c:numCache>
            </c:numRef>
          </c:val>
        </c:ser>
        <c:dLbls>
          <c:showLegendKey val="0"/>
          <c:showVal val="0"/>
          <c:showCatName val="0"/>
          <c:showSerName val="0"/>
          <c:showPercent val="0"/>
          <c:showBubbleSize val="0"/>
        </c:dLbls>
        <c:gapWidth val="44"/>
        <c:axId val="167068800"/>
        <c:axId val="167070336"/>
      </c:barChart>
      <c:catAx>
        <c:axId val="16706880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070336"/>
        <c:crosses val="autoZero"/>
        <c:auto val="1"/>
        <c:lblAlgn val="ctr"/>
        <c:lblOffset val="100"/>
        <c:noMultiLvlLbl val="0"/>
      </c:catAx>
      <c:valAx>
        <c:axId val="167070336"/>
        <c:scaling>
          <c:orientation val="minMax"/>
          <c:max val="0.8"/>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068800"/>
        <c:crosses val="autoZero"/>
        <c:crossBetween val="between"/>
        <c:majorUnit val="0.2"/>
        <c:minorUnit val="0.2"/>
      </c:valAx>
    </c:plotArea>
    <c:legend>
      <c:legendPos val="b"/>
      <c:layout>
        <c:manualLayout>
          <c:xMode val="edge"/>
          <c:yMode val="edge"/>
          <c:x val="0.64254913715425765"/>
          <c:y val="0.92749924966344965"/>
          <c:w val="0.22641783754034336"/>
          <c:h val="6.9305687739742175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80031298643892"/>
          <c:y val="9.7800315953061046E-2"/>
          <c:w val="0.7450267680469721"/>
          <c:h val="0.6825814820681656"/>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Pt>
            <c:idx val="1"/>
            <c:invertIfNegative val="0"/>
            <c:bubble3D val="0"/>
            <c:spPr>
              <a:solidFill>
                <a:schemeClr val="accent4">
                  <a:lumMod val="75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0.78</c:v>
                </c:pt>
                <c:pt idx="1">
                  <c:v>0.74000000000000199</c:v>
                </c:pt>
              </c:numCache>
            </c:numRef>
          </c:val>
        </c:ser>
        <c:dLbls>
          <c:showLegendKey val="0"/>
          <c:showVal val="0"/>
          <c:showCatName val="0"/>
          <c:showSerName val="0"/>
          <c:showPercent val="0"/>
          <c:showBubbleSize val="0"/>
        </c:dLbls>
        <c:gapWidth val="70"/>
        <c:axId val="167179008"/>
        <c:axId val="167180544"/>
      </c:barChart>
      <c:catAx>
        <c:axId val="167179008"/>
        <c:scaling>
          <c:orientation val="minMax"/>
        </c:scaling>
        <c:delete val="0"/>
        <c:axPos val="b"/>
        <c:numFmt formatCode="General" sourceLinked="1"/>
        <c:majorTickMark val="out"/>
        <c:minorTickMark val="none"/>
        <c:tickLblPos val="nextTo"/>
        <c:txPr>
          <a:bodyPr/>
          <a:lstStyle/>
          <a:p>
            <a:pPr>
              <a:defRPr sz="1400">
                <a:solidFill>
                  <a:schemeClr val="bg1">
                    <a:lumMod val="50000"/>
                  </a:schemeClr>
                </a:solidFill>
                <a:latin typeface="Arial Narrow" pitchFamily="34" charset="0"/>
              </a:defRPr>
            </a:pPr>
            <a:endParaRPr lang="en-US"/>
          </a:p>
        </c:txPr>
        <c:crossAx val="167180544"/>
        <c:crosses val="autoZero"/>
        <c:auto val="1"/>
        <c:lblAlgn val="ctr"/>
        <c:lblOffset val="100"/>
        <c:noMultiLvlLbl val="0"/>
      </c:catAx>
      <c:valAx>
        <c:axId val="167180544"/>
        <c:scaling>
          <c:orientation val="minMax"/>
          <c:max val="0.8"/>
          <c:min val="0"/>
        </c:scaling>
        <c:delete val="0"/>
        <c:axPos val="l"/>
        <c:numFmt formatCode="0%" sourceLinked="1"/>
        <c:majorTickMark val="out"/>
        <c:minorTickMark val="none"/>
        <c:tickLblPos val="nextTo"/>
        <c:txPr>
          <a:bodyPr/>
          <a:lstStyle/>
          <a:p>
            <a:pPr>
              <a:defRPr sz="1000">
                <a:solidFill>
                  <a:schemeClr val="bg1">
                    <a:lumMod val="50000"/>
                  </a:schemeClr>
                </a:solidFill>
                <a:latin typeface="Arial Narrow" pitchFamily="34" charset="0"/>
              </a:defRPr>
            </a:pPr>
            <a:endParaRPr lang="en-US"/>
          </a:p>
        </c:txPr>
        <c:crossAx val="16717900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48423591540247"/>
          <c:y val="4.0083521614667064E-2"/>
          <c:w val="0.58765251876765401"/>
          <c:h val="0.79295846598693143"/>
        </c:manualLayout>
      </c:layout>
      <c:barChart>
        <c:barDir val="bar"/>
        <c:grouping val="stacked"/>
        <c:varyColors val="0"/>
        <c:ser>
          <c:idx val="0"/>
          <c:order val="0"/>
          <c:tx>
            <c:strRef>
              <c:f>Sheet1!$B$1</c:f>
              <c:strCache>
                <c:ptCount val="1"/>
                <c:pt idx="0">
                  <c:v>Important (5, 4)</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Videos that overview the entire experience</c:v>
                </c:pt>
                <c:pt idx="1">
                  <c:v>Net price calculator</c:v>
                </c:pt>
                <c:pt idx="2">
                  <c:v>Campus view and buildings</c:v>
                </c:pt>
                <c:pt idx="3">
                  <c:v>Student life on campus</c:v>
                </c:pt>
                <c:pt idx="4">
                  <c:v>Access to student aid</c:v>
                </c:pt>
                <c:pt idx="5">
                  <c:v>Cost of full time enrollment for a degree, certificate or program</c:v>
                </c:pt>
                <c:pt idx="6">
                  <c:v>Requirements for admission</c:v>
                </c:pt>
                <c:pt idx="7">
                  <c:v>Academic majors and programs</c:v>
                </c:pt>
              </c:strCache>
            </c:strRef>
          </c:cat>
          <c:val>
            <c:numRef>
              <c:f>Sheet1!$B$2:$B$9</c:f>
              <c:numCache>
                <c:formatCode>0%</c:formatCode>
                <c:ptCount val="8"/>
                <c:pt idx="0">
                  <c:v>0.38000000000000383</c:v>
                </c:pt>
                <c:pt idx="1">
                  <c:v>0.49000000000000032</c:v>
                </c:pt>
                <c:pt idx="2">
                  <c:v>0.51</c:v>
                </c:pt>
                <c:pt idx="3">
                  <c:v>0.65000000000000824</c:v>
                </c:pt>
                <c:pt idx="4">
                  <c:v>0.77000000000000812</c:v>
                </c:pt>
                <c:pt idx="5">
                  <c:v>0.89</c:v>
                </c:pt>
                <c:pt idx="6">
                  <c:v>0.92</c:v>
                </c:pt>
                <c:pt idx="7">
                  <c:v>0.93</c:v>
                </c:pt>
              </c:numCache>
            </c:numRef>
          </c:val>
        </c:ser>
        <c:ser>
          <c:idx val="1"/>
          <c:order val="1"/>
          <c:tx>
            <c:strRef>
              <c:f>Sheet1!$C$1</c:f>
              <c:strCache>
                <c:ptCount val="1"/>
                <c:pt idx="0">
                  <c:v>Ambivalent (3)</c:v>
                </c:pt>
              </c:strCache>
            </c:strRef>
          </c:tx>
          <c:spPr>
            <a:solidFill>
              <a:srgbClr val="9BBB59">
                <a:lumMod val="75000"/>
              </a:srgbClr>
            </a:solidFill>
          </c:spPr>
          <c:invertIfNegative val="0"/>
          <c:dLbls>
            <c:dLbl>
              <c:idx val="6"/>
              <c:layout>
                <c:manualLayout>
                  <c:x val="2.8527407752155839E-3"/>
                  <c:y val="0"/>
                </c:manualLayout>
              </c:layout>
              <c:dLblPos val="ctr"/>
              <c:showLegendKey val="0"/>
              <c:showVal val="1"/>
              <c:showCatName val="0"/>
              <c:showSerName val="0"/>
              <c:showPercent val="0"/>
              <c:showBubbleSize val="0"/>
            </c:dLbl>
            <c:dLbl>
              <c:idx val="7"/>
              <c:layout>
                <c:manualLayout>
                  <c:x val="6.1260854654019772E-3"/>
                  <c:y val="-2.4109730133260121E-7"/>
                </c:manualLayout>
              </c:layout>
              <c:dLblPos val="ctr"/>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Videos that overview the entire experience</c:v>
                </c:pt>
                <c:pt idx="1">
                  <c:v>Net price calculator</c:v>
                </c:pt>
                <c:pt idx="2">
                  <c:v>Campus view and buildings</c:v>
                </c:pt>
                <c:pt idx="3">
                  <c:v>Student life on campus</c:v>
                </c:pt>
                <c:pt idx="4">
                  <c:v>Access to student aid</c:v>
                </c:pt>
                <c:pt idx="5">
                  <c:v>Cost of full time enrollment for a degree, certificate or program</c:v>
                </c:pt>
                <c:pt idx="6">
                  <c:v>Requirements for admission</c:v>
                </c:pt>
                <c:pt idx="7">
                  <c:v>Academic majors and programs</c:v>
                </c:pt>
              </c:strCache>
            </c:strRef>
          </c:cat>
          <c:val>
            <c:numRef>
              <c:f>Sheet1!$C$2:$C$9</c:f>
              <c:numCache>
                <c:formatCode>0%</c:formatCode>
                <c:ptCount val="8"/>
                <c:pt idx="0">
                  <c:v>0.28000000000000008</c:v>
                </c:pt>
                <c:pt idx="1">
                  <c:v>0.26</c:v>
                </c:pt>
                <c:pt idx="2">
                  <c:v>0.29000000000000031</c:v>
                </c:pt>
                <c:pt idx="3">
                  <c:v>0.24000000000000021</c:v>
                </c:pt>
                <c:pt idx="4">
                  <c:v>0.16</c:v>
                </c:pt>
                <c:pt idx="5">
                  <c:v>9.0000000000000024E-2</c:v>
                </c:pt>
                <c:pt idx="6">
                  <c:v>4.0000000000000022E-2</c:v>
                </c:pt>
                <c:pt idx="7">
                  <c:v>0.05</c:v>
                </c:pt>
              </c:numCache>
            </c:numRef>
          </c:val>
        </c:ser>
        <c:ser>
          <c:idx val="2"/>
          <c:order val="2"/>
          <c:tx>
            <c:strRef>
              <c:f>Sheet1!$D$1</c:f>
              <c:strCache>
                <c:ptCount val="1"/>
                <c:pt idx="0">
                  <c:v>Not Important (1, 2)</c:v>
                </c:pt>
              </c:strCache>
            </c:strRef>
          </c:tx>
          <c:spPr>
            <a:solidFill>
              <a:sysClr val="windowText" lastClr="000000">
                <a:lumMod val="50000"/>
                <a:lumOff val="50000"/>
              </a:sysClr>
            </a:solidFill>
          </c:spPr>
          <c:invertIfNegative val="0"/>
          <c:dLbls>
            <c:dLbl>
              <c:idx val="5"/>
              <c:layout>
                <c:manualLayout>
                  <c:x val="2.2511458113902261E-2"/>
                  <c:y val="0"/>
                </c:manualLayout>
              </c:layout>
              <c:spPr/>
              <c:txPr>
                <a:bodyPr/>
                <a:lstStyle/>
                <a:p>
                  <a:pPr>
                    <a:defRPr sz="1400">
                      <a:solidFill>
                        <a:schemeClr val="tx1">
                          <a:lumMod val="50000"/>
                          <a:lumOff val="50000"/>
                        </a:schemeClr>
                      </a:solidFill>
                      <a:latin typeface="Arial Narrow" pitchFamily="34" charset="0"/>
                    </a:defRPr>
                  </a:pPr>
                  <a:endParaRPr lang="en-US"/>
                </a:p>
              </c:txPr>
              <c:dLblPos val="ctr"/>
              <c:showLegendKey val="0"/>
              <c:showVal val="1"/>
              <c:showCatName val="0"/>
              <c:showSerName val="0"/>
              <c:showPercent val="0"/>
              <c:showBubbleSize val="0"/>
            </c:dLbl>
            <c:dLbl>
              <c:idx val="6"/>
              <c:layout>
                <c:manualLayout>
                  <c:x val="5.8319207641338976E-3"/>
                  <c:y val="0"/>
                </c:manualLayout>
              </c:layout>
              <c:dLblPos val="ctr"/>
              <c:showLegendKey val="0"/>
              <c:showVal val="1"/>
              <c:showCatName val="0"/>
              <c:showSerName val="0"/>
              <c:showPercent val="0"/>
              <c:showBubbleSize val="0"/>
            </c:dLbl>
            <c:dLbl>
              <c:idx val="7"/>
              <c:layout>
                <c:manualLayout>
                  <c:x val="1.9238113423715869E-2"/>
                  <c:y val="-3.0624179214374892E-3"/>
                </c:manualLayout>
              </c:layout>
              <c:spPr/>
              <c:txPr>
                <a:bodyPr/>
                <a:lstStyle/>
                <a:p>
                  <a:pPr>
                    <a:defRPr sz="1400">
                      <a:solidFill>
                        <a:schemeClr val="tx1">
                          <a:lumMod val="50000"/>
                          <a:lumOff val="50000"/>
                        </a:schemeClr>
                      </a:solidFill>
                      <a:latin typeface="Arial Narrow" pitchFamily="34" charset="0"/>
                    </a:defRPr>
                  </a:pPr>
                  <a:endParaRPr lang="en-US"/>
                </a:p>
              </c:txPr>
              <c:dLblPos val="ctr"/>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Videos that overview the entire experience</c:v>
                </c:pt>
                <c:pt idx="1">
                  <c:v>Net price calculator</c:v>
                </c:pt>
                <c:pt idx="2">
                  <c:v>Campus view and buildings</c:v>
                </c:pt>
                <c:pt idx="3">
                  <c:v>Student life on campus</c:v>
                </c:pt>
                <c:pt idx="4">
                  <c:v>Access to student aid</c:v>
                </c:pt>
                <c:pt idx="5">
                  <c:v>Cost of full time enrollment for a degree, certificate or program</c:v>
                </c:pt>
                <c:pt idx="6">
                  <c:v>Requirements for admission</c:v>
                </c:pt>
                <c:pt idx="7">
                  <c:v>Academic majors and programs</c:v>
                </c:pt>
              </c:strCache>
            </c:strRef>
          </c:cat>
          <c:val>
            <c:numRef>
              <c:f>Sheet1!$D$2:$D$9</c:f>
              <c:numCache>
                <c:formatCode>0%</c:formatCode>
                <c:ptCount val="8"/>
                <c:pt idx="0">
                  <c:v>0.34</c:v>
                </c:pt>
                <c:pt idx="1">
                  <c:v>0.25</c:v>
                </c:pt>
                <c:pt idx="2">
                  <c:v>0.2</c:v>
                </c:pt>
                <c:pt idx="3">
                  <c:v>0.11</c:v>
                </c:pt>
                <c:pt idx="4">
                  <c:v>7.0000000000000021E-2</c:v>
                </c:pt>
                <c:pt idx="5">
                  <c:v>2.0000000000000011E-2</c:v>
                </c:pt>
                <c:pt idx="6">
                  <c:v>4.0000000000000022E-2</c:v>
                </c:pt>
                <c:pt idx="7">
                  <c:v>2.0000000000000011E-2</c:v>
                </c:pt>
              </c:numCache>
            </c:numRef>
          </c:val>
        </c:ser>
        <c:dLbls>
          <c:showLegendKey val="0"/>
          <c:showVal val="0"/>
          <c:showCatName val="0"/>
          <c:showSerName val="0"/>
          <c:showPercent val="0"/>
          <c:showBubbleSize val="0"/>
        </c:dLbls>
        <c:gapWidth val="69"/>
        <c:overlap val="100"/>
        <c:axId val="167271808"/>
        <c:axId val="167294080"/>
      </c:barChart>
      <c:catAx>
        <c:axId val="167271808"/>
        <c:scaling>
          <c:orientation val="minMax"/>
        </c:scaling>
        <c:delete val="0"/>
        <c:axPos val="l"/>
        <c:numFmt formatCode="General"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67294080"/>
        <c:crosses val="autoZero"/>
        <c:auto val="1"/>
        <c:lblAlgn val="ctr"/>
        <c:lblOffset val="100"/>
        <c:noMultiLvlLbl val="0"/>
      </c:catAx>
      <c:valAx>
        <c:axId val="167294080"/>
        <c:scaling>
          <c:orientation val="minMax"/>
          <c:max val="1"/>
        </c:scaling>
        <c:delete val="0"/>
        <c:axPos val="b"/>
        <c:majorGridlines/>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271808"/>
        <c:crosses val="autoZero"/>
        <c:crossBetween val="between"/>
      </c:valAx>
    </c:plotArea>
    <c:legend>
      <c:legendPos val="b"/>
      <c:layout>
        <c:manualLayout>
          <c:xMode val="edge"/>
          <c:yMode val="edge"/>
          <c:x val="0.32120908729654446"/>
          <c:y val="0.92920828709288061"/>
          <c:w val="0.67717734659686601"/>
          <c:h val="6.8525012072399208E-2"/>
        </c:manualLayout>
      </c:layout>
      <c:overlay val="0"/>
      <c:txPr>
        <a:bodyPr/>
        <a:lstStyle/>
        <a:p>
          <a:pPr>
            <a:defRPr sz="1400">
              <a:solidFill>
                <a:schemeClr val="tx1">
                  <a:lumMod val="50000"/>
                  <a:lumOff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8899240491755"/>
          <c:y val="1.4875387897099919E-2"/>
          <c:w val="0.73393442956169763"/>
          <c:h val="0.80731318088006954"/>
        </c:manualLayout>
      </c:layout>
      <c:barChart>
        <c:barDir val="bar"/>
        <c:grouping val="clustered"/>
        <c:varyColors val="0"/>
        <c:ser>
          <c:idx val="0"/>
          <c:order val="0"/>
          <c:tx>
            <c:strRef>
              <c:f>Sheet1!$B$1</c:f>
              <c:strCache>
                <c:ptCount val="1"/>
                <c:pt idx="0">
                  <c:v>Now</c:v>
                </c:pt>
              </c:strCache>
            </c:strRef>
          </c:tx>
          <c:spPr>
            <a:solidFill>
              <a:schemeClr val="accent4">
                <a:lumMod val="75000"/>
              </a:schemeClr>
            </a:solidFill>
          </c:spPr>
          <c:invertIfNegative val="0"/>
          <c:dLbls>
            <c:dLbl>
              <c:idx val="0"/>
              <c:layout>
                <c:manualLayout>
                  <c:x val="-3.3731358917534729E-3"/>
                  <c:y val="6.0399813473961924E-3"/>
                </c:manualLayout>
              </c:layout>
              <c:spPr/>
              <c:txPr>
                <a:bodyPr/>
                <a:lstStyle/>
                <a:p>
                  <a:pPr>
                    <a:defRPr sz="1200" b="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2"/>
              <c:layout>
                <c:manualLayout>
                  <c:x val="5.9317340203343715E-4"/>
                  <c:y val="3.0199906736980931E-3"/>
                </c:manualLayout>
              </c:layout>
              <c:spPr/>
              <c:txPr>
                <a:bodyPr/>
                <a:lstStyle/>
                <a:p>
                  <a:pPr>
                    <a:defRPr sz="1200" b="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4"/>
              <c:layout>
                <c:manualLayout>
                  <c:x val="-5.8809478133518923E-2"/>
                  <c:y val="0"/>
                </c:manualLayout>
              </c:layout>
              <c:dLblPos val="outEnd"/>
              <c:showLegendKey val="0"/>
              <c:showVal val="1"/>
              <c:showCatName val="0"/>
              <c:showSerName val="0"/>
              <c:showPercent val="0"/>
              <c:showBubbleSize val="0"/>
            </c:dLbl>
            <c:txPr>
              <a:bodyPr/>
              <a:lstStyle/>
              <a:p>
                <a:pPr>
                  <a:defRPr sz="12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No Work</c:v>
                </c:pt>
                <c:pt idx="1">
                  <c:v>Part-Time</c:v>
                </c:pt>
                <c:pt idx="2">
                  <c:v>Full-time</c:v>
                </c:pt>
                <c:pt idx="4">
                  <c:v>Minority</c:v>
                </c:pt>
                <c:pt idx="5">
                  <c:v>Caucasian</c:v>
                </c:pt>
              </c:strCache>
            </c:strRef>
          </c:cat>
          <c:val>
            <c:numRef>
              <c:f>Sheet1!$B$2:$B$7</c:f>
              <c:numCache>
                <c:formatCode>0%</c:formatCode>
                <c:ptCount val="6"/>
                <c:pt idx="0">
                  <c:v>0.62000000000000022</c:v>
                </c:pt>
                <c:pt idx="1">
                  <c:v>0.35000000000000009</c:v>
                </c:pt>
                <c:pt idx="2">
                  <c:v>3.0000000000000002E-2</c:v>
                </c:pt>
                <c:pt idx="4">
                  <c:v>0.1</c:v>
                </c:pt>
                <c:pt idx="5">
                  <c:v>0.9</c:v>
                </c:pt>
              </c:numCache>
            </c:numRef>
          </c:val>
        </c:ser>
        <c:dLbls>
          <c:showLegendKey val="0"/>
          <c:showVal val="0"/>
          <c:showCatName val="0"/>
          <c:showSerName val="0"/>
          <c:showPercent val="0"/>
          <c:showBubbleSize val="0"/>
        </c:dLbls>
        <c:gapWidth val="69"/>
        <c:axId val="108557056"/>
        <c:axId val="108558592"/>
      </c:barChart>
      <c:catAx>
        <c:axId val="108557056"/>
        <c:scaling>
          <c:orientation val="minMax"/>
        </c:scaling>
        <c:delete val="0"/>
        <c:axPos val="l"/>
        <c:majorTickMark val="out"/>
        <c:minorTickMark val="none"/>
        <c:tickLblPos val="nextTo"/>
        <c:txPr>
          <a:bodyPr/>
          <a:lstStyle/>
          <a:p>
            <a:pPr>
              <a:defRPr sz="1050" b="0">
                <a:solidFill>
                  <a:schemeClr val="tx1">
                    <a:lumMod val="50000"/>
                    <a:lumOff val="50000"/>
                  </a:schemeClr>
                </a:solidFill>
                <a:latin typeface="Arial Narrow" pitchFamily="34" charset="0"/>
              </a:defRPr>
            </a:pPr>
            <a:endParaRPr lang="en-US"/>
          </a:p>
        </c:txPr>
        <c:crossAx val="108558592"/>
        <c:crosses val="autoZero"/>
        <c:auto val="1"/>
        <c:lblAlgn val="ctr"/>
        <c:lblOffset val="100"/>
        <c:noMultiLvlLbl val="0"/>
      </c:catAx>
      <c:valAx>
        <c:axId val="108558592"/>
        <c:scaling>
          <c:orientation val="minMax"/>
        </c:scaling>
        <c:delete val="0"/>
        <c:axPos val="b"/>
        <c:numFmt formatCode="0%" sourceLinked="0"/>
        <c:majorTickMark val="out"/>
        <c:minorTickMark val="none"/>
        <c:tickLblPos val="nextTo"/>
        <c:txPr>
          <a:bodyPr/>
          <a:lstStyle/>
          <a:p>
            <a:pPr>
              <a:defRPr sz="1400">
                <a:solidFill>
                  <a:schemeClr val="tx1">
                    <a:lumMod val="50000"/>
                    <a:lumOff val="50000"/>
                  </a:schemeClr>
                </a:solidFill>
              </a:defRPr>
            </a:pPr>
            <a:endParaRPr lang="en-US"/>
          </a:p>
        </c:txPr>
        <c:crossAx val="1085570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696"/>
          <c:h val="0.83655749390457723"/>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4.009917439806357E-2"/>
                  <c:y val="4.1637442012133884E-3"/>
                </c:manualLayout>
              </c:layout>
              <c:dLblPos val="outEnd"/>
              <c:showLegendKey val="0"/>
              <c:showVal val="1"/>
              <c:showCatName val="0"/>
              <c:showSerName val="0"/>
              <c:showPercent val="0"/>
              <c:showBubbleSize val="0"/>
            </c:dLbl>
            <c:dLbl>
              <c:idx val="1"/>
              <c:layout>
                <c:manualLayout>
                  <c:x val="-5.6711045707604248E-2"/>
                  <c:y val="6.9987554252385403E-3"/>
                </c:manualLayout>
              </c:layout>
              <c:dLblPos val="outEnd"/>
              <c:showLegendKey val="0"/>
              <c:showVal val="1"/>
              <c:showCatName val="0"/>
              <c:showSerName val="0"/>
              <c:showPercent val="0"/>
              <c:showBubbleSize val="0"/>
            </c:dLbl>
            <c:dLbl>
              <c:idx val="2"/>
              <c:layout>
                <c:manualLayout>
                  <c:x val="-5.2032544684596733E-2"/>
                  <c:y val="-5.5812498132259249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KCTCS</c:v>
                </c:pt>
                <c:pt idx="1">
                  <c:v>University of Louisville</c:v>
                </c:pt>
                <c:pt idx="2">
                  <c:v>Private Colleges</c:v>
                </c:pt>
                <c:pt idx="3">
                  <c:v>Out-Of-State Colleges</c:v>
                </c:pt>
                <c:pt idx="4">
                  <c:v>University of Kentucky</c:v>
                </c:pt>
                <c:pt idx="5">
                  <c:v>Other Kentucky State Colleges</c:v>
                </c:pt>
              </c:strCache>
            </c:strRef>
          </c:cat>
          <c:val>
            <c:numRef>
              <c:f>Sheet1!$B$2:$B$7</c:f>
              <c:numCache>
                <c:formatCode>0%</c:formatCode>
                <c:ptCount val="6"/>
                <c:pt idx="0">
                  <c:v>9.0000000000000024E-2</c:v>
                </c:pt>
                <c:pt idx="1">
                  <c:v>0.13</c:v>
                </c:pt>
                <c:pt idx="2">
                  <c:v>0.24000000000000021</c:v>
                </c:pt>
                <c:pt idx="3">
                  <c:v>0.25</c:v>
                </c:pt>
                <c:pt idx="4">
                  <c:v>0.34</c:v>
                </c:pt>
                <c:pt idx="5">
                  <c:v>0.42000000000000032</c:v>
                </c:pt>
              </c:numCache>
            </c:numRef>
          </c:val>
        </c:ser>
        <c:ser>
          <c:idx val="1"/>
          <c:order val="1"/>
          <c:tx>
            <c:strRef>
              <c:f>Sheet1!$C$1</c:f>
              <c:strCache>
                <c:ptCount val="1"/>
                <c:pt idx="0">
                  <c:v>Then</c:v>
                </c:pt>
              </c:strCache>
            </c:strRef>
          </c:tx>
          <c:spPr>
            <a:solidFill>
              <a:sysClr val="window" lastClr="FFFFFF">
                <a:lumMod val="50000"/>
              </a:sys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KCTCS</c:v>
                </c:pt>
                <c:pt idx="1">
                  <c:v>University of Louisville</c:v>
                </c:pt>
                <c:pt idx="2">
                  <c:v>Private Colleges</c:v>
                </c:pt>
                <c:pt idx="3">
                  <c:v>Out-Of-State Colleges</c:v>
                </c:pt>
                <c:pt idx="4">
                  <c:v>University of Kentucky</c:v>
                </c:pt>
                <c:pt idx="5">
                  <c:v>Other Kentucky State Colleges</c:v>
                </c:pt>
              </c:strCache>
            </c:strRef>
          </c:cat>
          <c:val>
            <c:numRef>
              <c:f>Sheet1!$C$2:$C$7</c:f>
              <c:numCache>
                <c:formatCode>0%</c:formatCode>
                <c:ptCount val="6"/>
                <c:pt idx="0">
                  <c:v>0.14000000000000001</c:v>
                </c:pt>
                <c:pt idx="1">
                  <c:v>0.23</c:v>
                </c:pt>
                <c:pt idx="2">
                  <c:v>0.25</c:v>
                </c:pt>
                <c:pt idx="3">
                  <c:v>0.18000000000000024</c:v>
                </c:pt>
                <c:pt idx="4">
                  <c:v>0.22</c:v>
                </c:pt>
                <c:pt idx="5">
                  <c:v>0.44</c:v>
                </c:pt>
              </c:numCache>
            </c:numRef>
          </c:val>
        </c:ser>
        <c:dLbls>
          <c:showLegendKey val="0"/>
          <c:showVal val="0"/>
          <c:showCatName val="0"/>
          <c:showSerName val="0"/>
          <c:showPercent val="0"/>
          <c:showBubbleSize val="0"/>
        </c:dLbls>
        <c:gapWidth val="69"/>
        <c:axId val="167377152"/>
        <c:axId val="168055552"/>
      </c:barChart>
      <c:catAx>
        <c:axId val="16737715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8055552"/>
        <c:crosses val="autoZero"/>
        <c:auto val="1"/>
        <c:lblAlgn val="ctr"/>
        <c:lblOffset val="100"/>
        <c:noMultiLvlLbl val="0"/>
      </c:catAx>
      <c:valAx>
        <c:axId val="168055552"/>
        <c:scaling>
          <c:orientation val="minMax"/>
          <c:max val="0.60000000000000164"/>
          <c:min val="0"/>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377152"/>
        <c:crosses val="autoZero"/>
        <c:crossBetween val="between"/>
        <c:majorUnit val="0.1"/>
      </c:valAx>
    </c:plotArea>
    <c:legend>
      <c:legendPos val="b"/>
      <c:layout>
        <c:manualLayout>
          <c:xMode val="edge"/>
          <c:yMode val="edge"/>
          <c:x val="0.40790057608188474"/>
          <c:y val="0.922545656381351"/>
          <c:w val="0.40420087641463281"/>
          <c:h val="6.053282917508248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53"/>
          <c:y val="0.17696901151169453"/>
          <c:w val="0.6206243632251085"/>
          <c:h val="0.6206243632251085"/>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Lbls>
            <c:dLbl>
              <c:idx val="0"/>
              <c:layout>
                <c:manualLayout>
                  <c:x val="-1.5492241193978826E-2"/>
                  <c:y val="2.7467548681984744E-2"/>
                </c:manualLayout>
              </c:layout>
              <c:showLegendKey val="0"/>
              <c:showVal val="0"/>
              <c:showCatName val="1"/>
              <c:showSerName val="0"/>
              <c:showPercent val="1"/>
              <c:showBubbleSize val="0"/>
            </c:dLbl>
            <c:dLbl>
              <c:idx val="1"/>
              <c:layout>
                <c:manualLayout>
                  <c:x val="-1.5337345488195197E-2"/>
                  <c:y val="-5.2992758625754623E-2"/>
                </c:manualLayout>
              </c:layout>
              <c:showLegendKey val="0"/>
              <c:showVal val="0"/>
              <c:showCatName val="1"/>
              <c:showSerName val="0"/>
              <c:showPercent val="1"/>
              <c:showBubbleSize val="0"/>
            </c:dLbl>
            <c:dLbl>
              <c:idx val="3"/>
              <c:layout>
                <c:manualLayout>
                  <c:x val="3.8044788894512009E-2"/>
                  <c:y val="-3.725508785657832E-4"/>
                </c:manualLayout>
              </c:layout>
              <c:showLegendKey val="0"/>
              <c:showVal val="0"/>
              <c:showCatName val="1"/>
              <c:showSerName val="0"/>
              <c:showPercent val="1"/>
              <c:showBubbleSize val="0"/>
            </c:dLbl>
            <c:dLbl>
              <c:idx val="4"/>
              <c:layout>
                <c:manualLayout>
                  <c:x val="-2.8727812191627392E-3"/>
                  <c:y val="3.1980354951521649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Sheet1!$A$2:$A$4</c:f>
              <c:strCache>
                <c:ptCount val="3"/>
                <c:pt idx="0">
                  <c:v>Excellent/Very Good</c:v>
                </c:pt>
                <c:pt idx="1">
                  <c:v>Good</c:v>
                </c:pt>
                <c:pt idx="2">
                  <c:v>Fair/Poor</c:v>
                </c:pt>
              </c:strCache>
            </c:strRef>
          </c:cat>
          <c:val>
            <c:numRef>
              <c:f>Sheet1!$B$2:$B$4</c:f>
              <c:numCache>
                <c:formatCode>0%</c:formatCode>
                <c:ptCount val="3"/>
                <c:pt idx="0">
                  <c:v>0.81</c:v>
                </c:pt>
                <c:pt idx="1">
                  <c:v>0.15000000000000024</c:v>
                </c:pt>
                <c:pt idx="2">
                  <c:v>4.0000000000000022E-2</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64"/>
          <c:y val="0.17696901151169464"/>
          <c:w val="0.62062436322510883"/>
          <c:h val="0.62062436322510883"/>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Lbls>
            <c:dLbl>
              <c:idx val="0"/>
              <c:layout>
                <c:manualLayout>
                  <c:x val="-0.11045933253303807"/>
                  <c:y val="-1.6624315154007727E-2"/>
                </c:manualLayout>
              </c:layout>
              <c:showLegendKey val="0"/>
              <c:showVal val="0"/>
              <c:showCatName val="1"/>
              <c:showSerName val="0"/>
              <c:showPercent val="1"/>
              <c:showBubbleSize val="0"/>
            </c:dLbl>
            <c:dLbl>
              <c:idx val="1"/>
              <c:layout>
                <c:manualLayout>
                  <c:x val="-3.9079118322960571E-2"/>
                  <c:y val="-3.4878239957484018E-3"/>
                </c:manualLayout>
              </c:layout>
              <c:showLegendKey val="0"/>
              <c:showVal val="0"/>
              <c:showCatName val="1"/>
              <c:showSerName val="0"/>
              <c:showPercent val="1"/>
              <c:showBubbleSize val="0"/>
            </c:dLbl>
            <c:dLbl>
              <c:idx val="3"/>
              <c:layout>
                <c:manualLayout>
                  <c:x val="3.8044788894512009E-2"/>
                  <c:y val="-3.7255087856578347E-4"/>
                </c:manualLayout>
              </c:layout>
              <c:showLegendKey val="0"/>
              <c:showVal val="0"/>
              <c:showCatName val="1"/>
              <c:showSerName val="0"/>
              <c:showPercent val="1"/>
              <c:showBubbleSize val="0"/>
            </c:dLbl>
            <c:dLbl>
              <c:idx val="4"/>
              <c:layout>
                <c:manualLayout>
                  <c:x val="-2.8727812191627392E-3"/>
                  <c:y val="3.1980354951521649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Sheet1!$A$2:$A$4</c:f>
              <c:strCache>
                <c:ptCount val="3"/>
                <c:pt idx="0">
                  <c:v>Excellent/Very Good</c:v>
                </c:pt>
                <c:pt idx="1">
                  <c:v>Good</c:v>
                </c:pt>
                <c:pt idx="2">
                  <c:v>Fair/Poor</c:v>
                </c:pt>
              </c:strCache>
            </c:strRef>
          </c:cat>
          <c:val>
            <c:numRef>
              <c:f>Sheet1!$B$2:$B$4</c:f>
              <c:numCache>
                <c:formatCode>0%</c:formatCode>
                <c:ptCount val="3"/>
                <c:pt idx="0">
                  <c:v>0.64000000000000512</c:v>
                </c:pt>
                <c:pt idx="1">
                  <c:v>0.29000000000000031</c:v>
                </c:pt>
                <c:pt idx="2">
                  <c:v>7.0000000000000021E-2</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09"/>
          <c:y val="0.17696901151169409"/>
          <c:w val="0.62062436322510706"/>
          <c:h val="0.62062436322510706"/>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Lbls>
            <c:dLbl>
              <c:idx val="0"/>
              <c:layout>
                <c:manualLayout>
                  <c:x val="3.5594913485696891E-2"/>
                  <c:y val="-2.0238319170570448E-2"/>
                </c:manualLayout>
              </c:layout>
              <c:showLegendKey val="0"/>
              <c:showVal val="0"/>
              <c:showCatName val="1"/>
              <c:showSerName val="0"/>
              <c:showPercent val="1"/>
              <c:showBubbleSize val="0"/>
            </c:dLbl>
            <c:dLbl>
              <c:idx val="1"/>
              <c:layout>
                <c:manualLayout>
                  <c:x val="-2.5512390988808791E-2"/>
                  <c:y val="8.0575811433172568E-3"/>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0%</c:formatCode>
                <c:ptCount val="2"/>
                <c:pt idx="0">
                  <c:v>0.43000000000000038</c:v>
                </c:pt>
                <c:pt idx="1">
                  <c:v>0.56999999999999995</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2"/>
          <c:y val="0.1769690115116942"/>
          <c:w val="0.6206243632251075"/>
          <c:h val="0.6206243632251075"/>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Lbls>
            <c:dLbl>
              <c:idx val="0"/>
              <c:layout>
                <c:manualLayout>
                  <c:x val="-5.7412200723274834E-3"/>
                  <c:y val="-5.6379191167284695E-2"/>
                </c:manualLayout>
              </c:layout>
              <c:showLegendKey val="0"/>
              <c:showVal val="0"/>
              <c:showCatName val="1"/>
              <c:showSerName val="0"/>
              <c:showPercent val="1"/>
              <c:showBubbleSize val="0"/>
            </c:dLbl>
            <c:dLbl>
              <c:idx val="1"/>
              <c:layout>
                <c:manualLayout>
                  <c:x val="8.9344635131319728E-3"/>
                  <c:y val="4.4198294435417236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0%</c:formatCode>
                <c:ptCount val="2"/>
                <c:pt idx="0">
                  <c:v>0.13</c:v>
                </c:pt>
                <c:pt idx="1">
                  <c:v>0.87000000000000743</c:v>
                </c:pt>
              </c:numCache>
            </c:numRef>
          </c:val>
        </c:ser>
        <c:dLbls>
          <c:showLegendKey val="0"/>
          <c:showVal val="0"/>
          <c:showCatName val="1"/>
          <c:showSerName val="0"/>
          <c:showPercent val="1"/>
          <c:showBubbleSize val="0"/>
          <c:showLeaderLines val="0"/>
        </c:dLbls>
        <c:firstSliceAng val="294"/>
      </c:pieChart>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lumMod val="50000"/>
                  </a:schemeClr>
                </a:solidFill>
                <a:latin typeface="Arial Narrow" pitchFamily="34" charset="0"/>
              </a:defRPr>
            </a:pPr>
            <a:r>
              <a:rPr lang="en-US" dirty="0">
                <a:solidFill>
                  <a:srgbClr val="77933C"/>
                </a:solidFill>
              </a:rPr>
              <a:t>% Extremely/Very Favorable </a:t>
            </a:r>
            <a:r>
              <a:rPr lang="en-US" dirty="0" smtClean="0">
                <a:solidFill>
                  <a:srgbClr val="77933C"/>
                </a:solidFill>
              </a:rPr>
              <a:t>Impression*</a:t>
            </a:r>
            <a:endParaRPr lang="en-US" dirty="0">
              <a:solidFill>
                <a:srgbClr val="77933C"/>
              </a:solidFill>
            </a:endParaRPr>
          </a:p>
        </c:rich>
      </c:tx>
      <c:layout>
        <c:manualLayout>
          <c:xMode val="edge"/>
          <c:yMode val="edge"/>
          <c:x val="0.22348888776457354"/>
          <c:y val="5.2214049279464367E-2"/>
        </c:manualLayout>
      </c:layout>
      <c:overlay val="0"/>
    </c:title>
    <c:autoTitleDeleted val="0"/>
    <c:plotArea>
      <c:layout>
        <c:manualLayout>
          <c:layoutTarget val="inner"/>
          <c:xMode val="edge"/>
          <c:yMode val="edge"/>
          <c:x val="0.11104208463629589"/>
          <c:y val="0.18355499560086391"/>
          <c:w val="0.75284647359044599"/>
          <c:h val="0.54047926274391811"/>
        </c:manualLayout>
      </c:layout>
      <c:barChart>
        <c:barDir val="col"/>
        <c:grouping val="clustered"/>
        <c:varyColors val="0"/>
        <c:ser>
          <c:idx val="0"/>
          <c:order val="0"/>
          <c:tx>
            <c:strRef>
              <c:f>Sheet1!$B$1</c:f>
              <c:strCache>
                <c:ptCount val="1"/>
                <c:pt idx="0">
                  <c:v>% Extremely/Very Favorable Impression</c:v>
                </c:pt>
              </c:strCache>
            </c:strRef>
          </c:tx>
          <c:spPr>
            <a:solidFill>
              <a:srgbClr val="F79646">
                <a:lumMod val="75000"/>
              </a:srgbClr>
            </a:solidFill>
          </c:spPr>
          <c:invertIfNegative val="0"/>
          <c:dPt>
            <c:idx val="1"/>
            <c:invertIfNegative val="0"/>
            <c:bubble3D val="0"/>
            <c:spPr>
              <a:solidFill>
                <a:srgbClr val="77933C"/>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Did Not Receive Information</c:v>
                </c:pt>
                <c:pt idx="1">
                  <c:v>Received Information</c:v>
                </c:pt>
              </c:strCache>
            </c:strRef>
          </c:cat>
          <c:val>
            <c:numRef>
              <c:f>Sheet1!$B$2:$B$3</c:f>
              <c:numCache>
                <c:formatCode>0%</c:formatCode>
                <c:ptCount val="2"/>
                <c:pt idx="0">
                  <c:v>0.25</c:v>
                </c:pt>
                <c:pt idx="1">
                  <c:v>0.44</c:v>
                </c:pt>
              </c:numCache>
            </c:numRef>
          </c:val>
        </c:ser>
        <c:dLbls>
          <c:showLegendKey val="0"/>
          <c:showVal val="0"/>
          <c:showCatName val="0"/>
          <c:showSerName val="0"/>
          <c:showPercent val="0"/>
          <c:showBubbleSize val="0"/>
        </c:dLbls>
        <c:gapWidth val="61"/>
        <c:axId val="168909440"/>
        <c:axId val="168911232"/>
      </c:barChart>
      <c:catAx>
        <c:axId val="168909440"/>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8911232"/>
        <c:crosses val="autoZero"/>
        <c:auto val="1"/>
        <c:lblAlgn val="ctr"/>
        <c:lblOffset val="100"/>
        <c:noMultiLvlLbl val="0"/>
      </c:catAx>
      <c:valAx>
        <c:axId val="168911232"/>
        <c:scaling>
          <c:orientation val="minMax"/>
        </c:scaling>
        <c:delete val="0"/>
        <c:axPos val="l"/>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68909440"/>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lumMod val="50000"/>
                  </a:schemeClr>
                </a:solidFill>
                <a:latin typeface="Arial Narrow" pitchFamily="34" charset="0"/>
              </a:defRPr>
            </a:pPr>
            <a:r>
              <a:rPr lang="en-US" dirty="0">
                <a:solidFill>
                  <a:srgbClr val="77933C"/>
                </a:solidFill>
              </a:rPr>
              <a:t>% Would Consider </a:t>
            </a:r>
            <a:r>
              <a:rPr lang="en-US" dirty="0" err="1" smtClean="0">
                <a:solidFill>
                  <a:srgbClr val="77933C"/>
                </a:solidFill>
              </a:rPr>
              <a:t>KCTCS</a:t>
            </a:r>
            <a:r>
              <a:rPr lang="en-US" dirty="0" smtClean="0">
                <a:solidFill>
                  <a:srgbClr val="77933C"/>
                </a:solidFill>
              </a:rPr>
              <a:t>*</a:t>
            </a:r>
            <a:r>
              <a:rPr lang="en-US" dirty="0" smtClean="0"/>
              <a:t>*</a:t>
            </a:r>
            <a:endParaRPr lang="en-US" dirty="0"/>
          </a:p>
        </c:rich>
      </c:tx>
      <c:layout>
        <c:manualLayout>
          <c:xMode val="edge"/>
          <c:yMode val="edge"/>
          <c:x val="0.20328579741189307"/>
          <c:y val="0.12553933453303434"/>
        </c:manualLayout>
      </c:layout>
      <c:overlay val="0"/>
    </c:title>
    <c:autoTitleDeleted val="0"/>
    <c:plotArea>
      <c:layout>
        <c:manualLayout>
          <c:layoutTarget val="inner"/>
          <c:xMode val="edge"/>
          <c:yMode val="edge"/>
          <c:x val="9.2507308020738546E-2"/>
          <c:y val="0.22352125416857133"/>
          <c:w val="0.75284647359044643"/>
          <c:h val="0.58947022256168713"/>
        </c:manualLayout>
      </c:layout>
      <c:barChart>
        <c:barDir val="col"/>
        <c:grouping val="clustered"/>
        <c:varyColors val="0"/>
        <c:ser>
          <c:idx val="0"/>
          <c:order val="0"/>
          <c:tx>
            <c:strRef>
              <c:f>Sheet1!$B$1</c:f>
              <c:strCache>
                <c:ptCount val="1"/>
                <c:pt idx="0">
                  <c:v>% Would Consider KCTCS</c:v>
                </c:pt>
              </c:strCache>
            </c:strRef>
          </c:tx>
          <c:spPr>
            <a:solidFill>
              <a:srgbClr val="F79646">
                <a:lumMod val="75000"/>
              </a:srgbClr>
            </a:solidFill>
          </c:spPr>
          <c:invertIfNegative val="0"/>
          <c:dPt>
            <c:idx val="1"/>
            <c:invertIfNegative val="0"/>
            <c:bubble3D val="0"/>
            <c:spPr>
              <a:solidFill>
                <a:srgbClr val="9BBB59">
                  <a:lumMod val="75000"/>
                </a:srgbClr>
              </a:solidFill>
            </c:spPr>
          </c:dPt>
          <c:dLbls>
            <c:dLbl>
              <c:idx val="1"/>
              <c:spPr>
                <a:solidFill>
                  <a:srgbClr val="77933C"/>
                </a:solidFill>
              </c:spPr>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dLbl>
            <c:spPr>
              <a:solidFill>
                <a:srgbClr val="F79646">
                  <a:lumMod val="75000"/>
                </a:srgbClr>
              </a:solidFill>
            </c:spPr>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Did Not Receive Information</c:v>
                </c:pt>
                <c:pt idx="1">
                  <c:v>Received Information</c:v>
                </c:pt>
              </c:strCache>
            </c:strRef>
          </c:cat>
          <c:val>
            <c:numRef>
              <c:f>Sheet1!$B$2:$B$3</c:f>
              <c:numCache>
                <c:formatCode>0%</c:formatCode>
                <c:ptCount val="2"/>
                <c:pt idx="0">
                  <c:v>0.11</c:v>
                </c:pt>
                <c:pt idx="1">
                  <c:v>0.26</c:v>
                </c:pt>
              </c:numCache>
            </c:numRef>
          </c:val>
        </c:ser>
        <c:dLbls>
          <c:showLegendKey val="0"/>
          <c:showVal val="0"/>
          <c:showCatName val="0"/>
          <c:showSerName val="0"/>
          <c:showPercent val="0"/>
          <c:showBubbleSize val="0"/>
        </c:dLbls>
        <c:gapWidth val="61"/>
        <c:axId val="169096704"/>
        <c:axId val="169098240"/>
      </c:barChart>
      <c:catAx>
        <c:axId val="169096704"/>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9098240"/>
        <c:crosses val="autoZero"/>
        <c:auto val="1"/>
        <c:lblAlgn val="ctr"/>
        <c:lblOffset val="100"/>
        <c:noMultiLvlLbl val="0"/>
      </c:catAx>
      <c:valAx>
        <c:axId val="169098240"/>
        <c:scaling>
          <c:orientation val="minMax"/>
          <c:max val="0.5"/>
        </c:scaling>
        <c:delete val="0"/>
        <c:axPos val="l"/>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69096704"/>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54"/>
          <c:y val="0"/>
          <c:w val="0.77431389966690489"/>
          <c:h val="0.86167301873663693"/>
        </c:manualLayout>
      </c:layout>
      <c:barChart>
        <c:barDir val="bar"/>
        <c:grouping val="stacked"/>
        <c:varyColors val="0"/>
        <c:ser>
          <c:idx val="0"/>
          <c:order val="0"/>
          <c:tx>
            <c:strRef>
              <c:f>Sheet1!$B$1</c:f>
              <c:strCache>
                <c:ptCount val="1"/>
                <c:pt idx="0">
                  <c:v>Column1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0.56999999999999995</c:v>
                </c:pt>
                <c:pt idx="1">
                  <c:v>0.49000000000000032</c:v>
                </c:pt>
              </c:numCache>
            </c:numRef>
          </c:val>
        </c:ser>
        <c:dLbls>
          <c:showLegendKey val="0"/>
          <c:showVal val="0"/>
          <c:showCatName val="0"/>
          <c:showSerName val="0"/>
          <c:showPercent val="0"/>
          <c:showBubbleSize val="0"/>
        </c:dLbls>
        <c:gapWidth val="30"/>
        <c:overlap val="100"/>
        <c:axId val="169431424"/>
        <c:axId val="169432960"/>
      </c:barChart>
      <c:catAx>
        <c:axId val="16943142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9432960"/>
        <c:crosses val="autoZero"/>
        <c:auto val="1"/>
        <c:lblAlgn val="ctr"/>
        <c:lblOffset val="100"/>
        <c:noMultiLvlLbl val="0"/>
      </c:catAx>
      <c:valAx>
        <c:axId val="16943296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6943142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43"/>
          <c:y val="0"/>
          <c:w val="0.77431389966690545"/>
          <c:h val="0.86167301873663693"/>
        </c:manualLayout>
      </c:layout>
      <c:barChart>
        <c:barDir val="bar"/>
        <c:grouping val="stacked"/>
        <c:varyColors val="0"/>
        <c:ser>
          <c:idx val="0"/>
          <c:order val="0"/>
          <c:tx>
            <c:strRef>
              <c:f>Sheet1!$B$1</c:f>
              <c:strCache>
                <c:ptCount val="1"/>
                <c:pt idx="0">
                  <c:v>Unaided</c:v>
                </c:pt>
              </c:strCache>
            </c:strRef>
          </c:tx>
          <c:spPr>
            <a:solidFill>
              <a:srgbClr val="8064A2">
                <a:lumMod val="75000"/>
              </a:srgbClr>
            </a:solidFill>
          </c:spPr>
          <c:invertIfNegative val="0"/>
          <c:dPt>
            <c:idx val="0"/>
            <c:invertIfNegative val="0"/>
            <c:bubble3D val="0"/>
            <c:spPr>
              <a:solidFill>
                <a:srgbClr val="8064A2">
                  <a:lumMod val="50000"/>
                </a:srgbClr>
              </a:solidFill>
            </c:spPr>
          </c:dPt>
          <c:dPt>
            <c:idx val="1"/>
            <c:invertIfNegative val="0"/>
            <c:bubble3D val="0"/>
            <c:spPr>
              <a:solidFill>
                <a:sysClr val="windowText" lastClr="000000">
                  <a:lumMod val="65000"/>
                  <a:lumOff val="3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0.18000000000000024</c:v>
                </c:pt>
                <c:pt idx="1">
                  <c:v>0.27</c:v>
                </c:pt>
              </c:numCache>
            </c:numRef>
          </c:val>
        </c:ser>
        <c:ser>
          <c:idx val="1"/>
          <c:order val="1"/>
          <c:tx>
            <c:strRef>
              <c:f>Sheet1!$C$1</c:f>
              <c:strCache>
                <c:ptCount val="1"/>
                <c:pt idx="0">
                  <c:v>Aided</c:v>
                </c:pt>
              </c:strCache>
            </c:strRef>
          </c:tx>
          <c:invertIfNegative val="0"/>
          <c:dPt>
            <c:idx val="0"/>
            <c:invertIfNegative val="0"/>
            <c:bubble3D val="0"/>
            <c:spPr>
              <a:solidFill>
                <a:srgbClr val="8064A2">
                  <a:lumMod val="75000"/>
                </a:srgbClr>
              </a:solidFill>
            </c:spPr>
          </c:dPt>
          <c:dPt>
            <c:idx val="1"/>
            <c:invertIfNegative val="0"/>
            <c:bubble3D val="0"/>
            <c:spPr>
              <a:solidFill>
                <a:sysClr val="window" lastClr="FFFFFF">
                  <a:lumMod val="65000"/>
                </a:sysClr>
              </a:solidFill>
            </c:spPr>
          </c:dPt>
          <c:dLbls>
            <c:dLbl>
              <c:idx val="0"/>
              <c:tx>
                <c:rich>
                  <a:bodyPr/>
                  <a:lstStyle/>
                  <a:p>
                    <a:pPr>
                      <a:defRPr sz="1400">
                        <a:solidFill>
                          <a:schemeClr val="bg1"/>
                        </a:solidFill>
                        <a:latin typeface="Arial Narrow" pitchFamily="34" charset="0"/>
                      </a:defRPr>
                    </a:pPr>
                    <a:r>
                      <a:rPr lang="en-US" smtClean="0"/>
                      <a:t>90%</a:t>
                    </a:r>
                    <a:endParaRPr lang="en-US"/>
                  </a:p>
                </c:rich>
              </c:tx>
              <c:spPr/>
              <c:dLblPos val="inEnd"/>
              <c:showLegendKey val="0"/>
              <c:showVal val="1"/>
              <c:showCatName val="0"/>
              <c:showSerName val="0"/>
              <c:showPercent val="0"/>
              <c:showBubbleSize val="0"/>
            </c:dLbl>
            <c:dLbl>
              <c:idx val="1"/>
              <c:tx>
                <c:rich>
                  <a:bodyPr/>
                  <a:lstStyle/>
                  <a:p>
                    <a:pPr>
                      <a:defRPr sz="1400">
                        <a:solidFill>
                          <a:schemeClr val="bg1"/>
                        </a:solidFill>
                        <a:latin typeface="Arial Narrow" pitchFamily="34" charset="0"/>
                      </a:defRPr>
                    </a:pPr>
                    <a:r>
                      <a:rPr lang="en-US" smtClean="0"/>
                      <a:t>90%</a:t>
                    </a:r>
                    <a:endParaRPr lang="en-US"/>
                  </a:p>
                </c:rich>
              </c:tx>
              <c:spPr/>
              <c:dLblPos val="in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Sheet1!$C$2:$C$3</c:f>
              <c:numCache>
                <c:formatCode>0%</c:formatCode>
                <c:ptCount val="2"/>
                <c:pt idx="0">
                  <c:v>0.72000000000000064</c:v>
                </c:pt>
                <c:pt idx="1">
                  <c:v>0.63000000000000789</c:v>
                </c:pt>
              </c:numCache>
            </c:numRef>
          </c:val>
        </c:ser>
        <c:dLbls>
          <c:showLegendKey val="0"/>
          <c:showVal val="0"/>
          <c:showCatName val="0"/>
          <c:showSerName val="0"/>
          <c:showPercent val="0"/>
          <c:showBubbleSize val="0"/>
        </c:dLbls>
        <c:gapWidth val="31"/>
        <c:overlap val="100"/>
        <c:axId val="169743488"/>
        <c:axId val="169745024"/>
      </c:barChart>
      <c:catAx>
        <c:axId val="16974348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9745024"/>
        <c:crosses val="autoZero"/>
        <c:auto val="1"/>
        <c:lblAlgn val="ctr"/>
        <c:lblOffset val="100"/>
        <c:noMultiLvlLbl val="0"/>
      </c:catAx>
      <c:valAx>
        <c:axId val="169745024"/>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6974348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25051835907288"/>
          <c:y val="0"/>
          <c:w val="0.77431389966690545"/>
          <c:h val="0.86167301873663693"/>
        </c:manualLayout>
      </c:layout>
      <c:barChart>
        <c:barDir val="bar"/>
        <c:grouping val="stacked"/>
        <c:varyColors val="0"/>
        <c:ser>
          <c:idx val="0"/>
          <c:order val="0"/>
          <c:tx>
            <c:strRef>
              <c:f>Sheet1!$B$1</c:f>
              <c:strCache>
                <c:ptCount val="1"/>
                <c:pt idx="0">
                  <c:v>Unaided</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0.29000000000000031</c:v>
                </c:pt>
                <c:pt idx="1">
                  <c:v>0.45</c:v>
                </c:pt>
              </c:numCache>
            </c:numRef>
          </c:val>
        </c:ser>
        <c:dLbls>
          <c:showLegendKey val="0"/>
          <c:showVal val="0"/>
          <c:showCatName val="0"/>
          <c:showSerName val="0"/>
          <c:showPercent val="0"/>
          <c:showBubbleSize val="0"/>
        </c:dLbls>
        <c:gapWidth val="31"/>
        <c:overlap val="100"/>
        <c:axId val="176310144"/>
        <c:axId val="176311680"/>
      </c:barChart>
      <c:catAx>
        <c:axId val="17631014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6311680"/>
        <c:crosses val="autoZero"/>
        <c:auto val="1"/>
        <c:lblAlgn val="ctr"/>
        <c:lblOffset val="100"/>
        <c:noMultiLvlLbl val="0"/>
      </c:catAx>
      <c:valAx>
        <c:axId val="17631168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631014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050523985127985"/>
          <c:h val="0.81418951489602631"/>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2.3423649854758945E-3"/>
                  <c:y val="0"/>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Fair/Poor</c:v>
                </c:pt>
                <c:pt idx="1">
                  <c:v>Good</c:v>
                </c:pt>
                <c:pt idx="2">
                  <c:v>Excellent/Very good</c:v>
                </c:pt>
              </c:strCache>
            </c:strRef>
          </c:cat>
          <c:val>
            <c:numRef>
              <c:f>Sheet1!$B$2:$B$4</c:f>
              <c:numCache>
                <c:formatCode>0%</c:formatCode>
                <c:ptCount val="3"/>
                <c:pt idx="0">
                  <c:v>9.0000000000000024E-2</c:v>
                </c:pt>
                <c:pt idx="1">
                  <c:v>0.320000000000004</c:v>
                </c:pt>
                <c:pt idx="2">
                  <c:v>0.59</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5.2786034169850934E-2"/>
                  <c:y val="3.3916818335378582E-3"/>
                </c:manualLayout>
              </c:layout>
              <c:showLegendKey val="0"/>
              <c:showVal val="1"/>
              <c:showCatName val="0"/>
              <c:showSerName val="0"/>
              <c:showPercent val="0"/>
              <c:showBubbleSize val="0"/>
            </c:dLbl>
            <c:dLbl>
              <c:idx val="1"/>
              <c:layout>
                <c:manualLayout>
                  <c:x val="-5.4338564586610114E-2"/>
                  <c:y val="3.3916818335378582E-3"/>
                </c:manualLayout>
              </c:layout>
              <c:showLegendKey val="0"/>
              <c:showVal val="1"/>
              <c:showCatName val="0"/>
              <c:showSerName val="0"/>
              <c:showPercent val="0"/>
              <c:showBubbleSize val="0"/>
            </c:dLbl>
            <c:dLbl>
              <c:idx val="2"/>
              <c:layout>
                <c:manualLayout>
                  <c:x val="-5.5891095003370334E-2"/>
                  <c:y val="0"/>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Sheet1!$A$2:$A$4</c:f>
              <c:strCache>
                <c:ptCount val="3"/>
                <c:pt idx="0">
                  <c:v>Fair/Poor</c:v>
                </c:pt>
                <c:pt idx="1">
                  <c:v>Good</c:v>
                </c:pt>
                <c:pt idx="2">
                  <c:v>Excellent/Very good</c:v>
                </c:pt>
              </c:strCache>
            </c:strRef>
          </c:cat>
          <c:val>
            <c:numRef>
              <c:f>Sheet1!$C$2:$C$4</c:f>
              <c:numCache>
                <c:formatCode>0%</c:formatCode>
                <c:ptCount val="3"/>
                <c:pt idx="0">
                  <c:v>0.15000000000000024</c:v>
                </c:pt>
                <c:pt idx="1">
                  <c:v>0.320000000000004</c:v>
                </c:pt>
                <c:pt idx="2">
                  <c:v>0.53</c:v>
                </c:pt>
              </c:numCache>
            </c:numRef>
          </c:val>
        </c:ser>
        <c:dLbls>
          <c:showLegendKey val="0"/>
          <c:showVal val="0"/>
          <c:showCatName val="0"/>
          <c:showSerName val="0"/>
          <c:showPercent val="0"/>
          <c:showBubbleSize val="0"/>
        </c:dLbls>
        <c:gapWidth val="69"/>
        <c:axId val="109763584"/>
        <c:axId val="109777664"/>
      </c:barChart>
      <c:catAx>
        <c:axId val="10976358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9777664"/>
        <c:crosses val="autoZero"/>
        <c:auto val="1"/>
        <c:lblAlgn val="ctr"/>
        <c:lblOffset val="100"/>
        <c:noMultiLvlLbl val="0"/>
      </c:catAx>
      <c:valAx>
        <c:axId val="109777664"/>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9763584"/>
        <c:crosses val="autoZero"/>
        <c:crossBetween val="between"/>
      </c:valAx>
    </c:plotArea>
    <c:legend>
      <c:legendPos val="b"/>
      <c:layout>
        <c:manualLayout>
          <c:xMode val="edge"/>
          <c:yMode val="edge"/>
          <c:x val="0.47133173125233951"/>
          <c:y val="0.92059431879939801"/>
          <c:w val="0.28129699613481296"/>
          <c:h val="7.3570653139108419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05827403778204"/>
          <c:y val="0"/>
          <c:w val="0.78056808987479143"/>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0.49000000000000032</c:v>
                </c:pt>
                <c:pt idx="1">
                  <c:v>0.58000000000000007</c:v>
                </c:pt>
              </c:numCache>
            </c:numRef>
          </c:val>
        </c:ser>
        <c:dLbls>
          <c:showLegendKey val="0"/>
          <c:showVal val="0"/>
          <c:showCatName val="0"/>
          <c:showSerName val="0"/>
          <c:showPercent val="0"/>
          <c:showBubbleSize val="0"/>
        </c:dLbls>
        <c:gapWidth val="30"/>
        <c:overlap val="100"/>
        <c:axId val="177765760"/>
        <c:axId val="179074176"/>
      </c:barChart>
      <c:catAx>
        <c:axId val="17776576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9074176"/>
        <c:crosses val="autoZero"/>
        <c:auto val="1"/>
        <c:lblAlgn val="ctr"/>
        <c:lblOffset val="100"/>
        <c:noMultiLvlLbl val="0"/>
      </c:catAx>
      <c:valAx>
        <c:axId val="179074176"/>
        <c:scaling>
          <c:orientation val="minMax"/>
          <c:max val="1"/>
          <c:min val="0"/>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776576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0.52</c:v>
                </c:pt>
                <c:pt idx="1">
                  <c:v>0.67000000000000892</c:v>
                </c:pt>
              </c:numCache>
            </c:numRef>
          </c:val>
        </c:ser>
        <c:dLbls>
          <c:showLegendKey val="0"/>
          <c:showVal val="0"/>
          <c:showCatName val="0"/>
          <c:showSerName val="0"/>
          <c:showPercent val="0"/>
          <c:showBubbleSize val="0"/>
        </c:dLbls>
        <c:gapWidth val="30"/>
        <c:overlap val="100"/>
        <c:axId val="180007680"/>
        <c:axId val="180009216"/>
      </c:barChart>
      <c:catAx>
        <c:axId val="18000768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80009216"/>
        <c:crosses val="autoZero"/>
        <c:auto val="1"/>
        <c:lblAlgn val="ctr"/>
        <c:lblOffset val="100"/>
        <c:noMultiLvlLbl val="0"/>
      </c:catAx>
      <c:valAx>
        <c:axId val="180009216"/>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800076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7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0.56000000000000005</c:v>
                </c:pt>
                <c:pt idx="1">
                  <c:v>0.53</c:v>
                </c:pt>
              </c:numCache>
            </c:numRef>
          </c:val>
        </c:ser>
        <c:dLbls>
          <c:showLegendKey val="0"/>
          <c:showVal val="0"/>
          <c:showCatName val="0"/>
          <c:showSerName val="0"/>
          <c:showPercent val="0"/>
          <c:showBubbleSize val="0"/>
        </c:dLbls>
        <c:gapWidth val="30"/>
        <c:overlap val="100"/>
        <c:axId val="180771072"/>
        <c:axId val="180772864"/>
      </c:barChart>
      <c:catAx>
        <c:axId val="18077107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80772864"/>
        <c:crosses val="autoZero"/>
        <c:auto val="1"/>
        <c:lblAlgn val="ctr"/>
        <c:lblOffset val="100"/>
        <c:noMultiLvlLbl val="0"/>
      </c:catAx>
      <c:valAx>
        <c:axId val="180772864"/>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807710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7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0.58000000000000007</c:v>
                </c:pt>
                <c:pt idx="1">
                  <c:v>0.74000000000000365</c:v>
                </c:pt>
              </c:numCache>
            </c:numRef>
          </c:val>
        </c:ser>
        <c:dLbls>
          <c:showLegendKey val="0"/>
          <c:showVal val="0"/>
          <c:showCatName val="0"/>
          <c:showSerName val="0"/>
          <c:showPercent val="0"/>
          <c:showBubbleSize val="0"/>
        </c:dLbls>
        <c:gapWidth val="30"/>
        <c:overlap val="100"/>
        <c:axId val="109613056"/>
        <c:axId val="109614592"/>
      </c:barChart>
      <c:catAx>
        <c:axId val="10961305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9614592"/>
        <c:crosses val="autoZero"/>
        <c:auto val="1"/>
        <c:lblAlgn val="ctr"/>
        <c:lblOffset val="100"/>
        <c:noMultiLvlLbl val="0"/>
      </c:catAx>
      <c:valAx>
        <c:axId val="109614592"/>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0961305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9"/>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0.38000000000000383</c:v>
                </c:pt>
                <c:pt idx="1">
                  <c:v>0.47000000000000008</c:v>
                </c:pt>
              </c:numCache>
            </c:numRef>
          </c:val>
        </c:ser>
        <c:dLbls>
          <c:showLegendKey val="0"/>
          <c:showVal val="0"/>
          <c:showCatName val="0"/>
          <c:showSerName val="0"/>
          <c:showPercent val="0"/>
          <c:showBubbleSize val="0"/>
        </c:dLbls>
        <c:gapWidth val="30"/>
        <c:overlap val="100"/>
        <c:axId val="109655552"/>
        <c:axId val="109657088"/>
      </c:barChart>
      <c:catAx>
        <c:axId val="10965555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9657088"/>
        <c:crosses val="autoZero"/>
        <c:auto val="1"/>
        <c:lblAlgn val="ctr"/>
        <c:lblOffset val="100"/>
        <c:noMultiLvlLbl val="0"/>
      </c:catAx>
      <c:valAx>
        <c:axId val="109657088"/>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0965555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54"/>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0.33000000000000485</c:v>
                </c:pt>
                <c:pt idx="1">
                  <c:v>0.44</c:v>
                </c:pt>
              </c:numCache>
            </c:numRef>
          </c:val>
        </c:ser>
        <c:dLbls>
          <c:showLegendKey val="0"/>
          <c:showVal val="0"/>
          <c:showCatName val="0"/>
          <c:showSerName val="0"/>
          <c:showPercent val="0"/>
          <c:showBubbleSize val="0"/>
        </c:dLbls>
        <c:gapWidth val="30"/>
        <c:overlap val="100"/>
        <c:axId val="110364544"/>
        <c:axId val="110366080"/>
      </c:barChart>
      <c:catAx>
        <c:axId val="11036454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0366080"/>
        <c:crosses val="autoZero"/>
        <c:auto val="1"/>
        <c:lblAlgn val="ctr"/>
        <c:lblOffset val="100"/>
        <c:noMultiLvlLbl val="0"/>
      </c:catAx>
      <c:valAx>
        <c:axId val="11036608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1036454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68"/>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0.29000000000000031</c:v>
                </c:pt>
                <c:pt idx="1">
                  <c:v>0.45</c:v>
                </c:pt>
              </c:numCache>
            </c:numRef>
          </c:val>
        </c:ser>
        <c:dLbls>
          <c:showLegendKey val="0"/>
          <c:showVal val="0"/>
          <c:showCatName val="0"/>
          <c:showSerName val="0"/>
          <c:showPercent val="0"/>
          <c:showBubbleSize val="0"/>
        </c:dLbls>
        <c:gapWidth val="30"/>
        <c:overlap val="100"/>
        <c:axId val="110411776"/>
        <c:axId val="110413312"/>
      </c:barChart>
      <c:catAx>
        <c:axId val="11041177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0413312"/>
        <c:crosses val="autoZero"/>
        <c:auto val="1"/>
        <c:lblAlgn val="ctr"/>
        <c:lblOffset val="100"/>
        <c:noMultiLvlLbl val="0"/>
      </c:catAx>
      <c:valAx>
        <c:axId val="110413312"/>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104117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68"/>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0.33000000000000485</c:v>
                </c:pt>
                <c:pt idx="1">
                  <c:v>0.48000000000000032</c:v>
                </c:pt>
              </c:numCache>
            </c:numRef>
          </c:val>
        </c:ser>
        <c:dLbls>
          <c:showLegendKey val="0"/>
          <c:showVal val="0"/>
          <c:showCatName val="0"/>
          <c:showSerName val="0"/>
          <c:showPercent val="0"/>
          <c:showBubbleSize val="0"/>
        </c:dLbls>
        <c:gapWidth val="30"/>
        <c:overlap val="100"/>
        <c:axId val="111363584"/>
        <c:axId val="111365120"/>
      </c:barChart>
      <c:catAx>
        <c:axId val="11136358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1365120"/>
        <c:crosses val="autoZero"/>
        <c:auto val="1"/>
        <c:lblAlgn val="ctr"/>
        <c:lblOffset val="100"/>
        <c:noMultiLvlLbl val="0"/>
      </c:catAx>
      <c:valAx>
        <c:axId val="11136512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1136358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82"/>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0.17</c:v>
                </c:pt>
                <c:pt idx="1">
                  <c:v>0.39000000000000457</c:v>
                </c:pt>
              </c:numCache>
            </c:numRef>
          </c:val>
        </c:ser>
        <c:dLbls>
          <c:showLegendKey val="0"/>
          <c:showVal val="0"/>
          <c:showCatName val="0"/>
          <c:showSerName val="0"/>
          <c:showPercent val="0"/>
          <c:showBubbleSize val="0"/>
        </c:dLbls>
        <c:gapWidth val="30"/>
        <c:overlap val="100"/>
        <c:axId val="111393792"/>
        <c:axId val="133665536"/>
      </c:barChart>
      <c:catAx>
        <c:axId val="11139379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665536"/>
        <c:crosses val="autoZero"/>
        <c:auto val="1"/>
        <c:lblAlgn val="ctr"/>
        <c:lblOffset val="100"/>
        <c:noMultiLvlLbl val="0"/>
      </c:catAx>
      <c:valAx>
        <c:axId val="133665536"/>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1139379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75696240618931E-2"/>
          <c:y val="5.4209162718003086E-2"/>
          <c:w val="0.8830126257804165"/>
          <c:h val="0.65721069501860063"/>
        </c:manualLayout>
      </c:layout>
      <c:barChart>
        <c:barDir val="col"/>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Is affordable to me</c:v>
                </c:pt>
                <c:pt idx="1">
                  <c:v>Provides course credits that are easy to transfer</c:v>
                </c:pt>
                <c:pt idx="2">
                  <c:v>Has educational opportunities and courses that I can use</c:v>
                </c:pt>
                <c:pt idx="3">
                  <c:v>Has successful graduates</c:v>
                </c:pt>
                <c:pt idx="4">
                  <c:v>Offers easy access to student financial aid</c:v>
                </c:pt>
              </c:strCache>
            </c:strRef>
          </c:cat>
          <c:val>
            <c:numRef>
              <c:f>Sheet1!$B$2:$B$6</c:f>
              <c:numCache>
                <c:formatCode>0%</c:formatCode>
                <c:ptCount val="5"/>
                <c:pt idx="0">
                  <c:v>0.62000000000000088</c:v>
                </c:pt>
                <c:pt idx="1">
                  <c:v>0.53</c:v>
                </c:pt>
                <c:pt idx="2">
                  <c:v>0.52</c:v>
                </c:pt>
                <c:pt idx="3">
                  <c:v>0.49000000000000032</c:v>
                </c:pt>
                <c:pt idx="4">
                  <c:v>0.49000000000000032</c:v>
                </c:pt>
              </c:numCache>
            </c:numRef>
          </c:val>
        </c:ser>
        <c:dLbls>
          <c:showLegendKey val="0"/>
          <c:showVal val="0"/>
          <c:showCatName val="0"/>
          <c:showSerName val="0"/>
          <c:showPercent val="0"/>
          <c:showBubbleSize val="0"/>
        </c:dLbls>
        <c:gapWidth val="59"/>
        <c:axId val="167034880"/>
        <c:axId val="167036416"/>
      </c:barChart>
      <c:catAx>
        <c:axId val="167034880"/>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036416"/>
        <c:crosses val="autoZero"/>
        <c:auto val="1"/>
        <c:lblAlgn val="ctr"/>
        <c:lblOffset val="100"/>
        <c:noMultiLvlLbl val="0"/>
      </c:catAx>
      <c:valAx>
        <c:axId val="167036416"/>
        <c:scaling>
          <c:orientation val="minMax"/>
          <c:max val="0.75000000000001099"/>
          <c:min val="0"/>
        </c:scaling>
        <c:delete val="0"/>
        <c:axPos val="l"/>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034880"/>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75115236754677"/>
          <c:y val="3.4529772883608346E-2"/>
          <c:w val="0.49031960954510612"/>
          <c:h val="0.82784058360963075"/>
        </c:manualLayout>
      </c:layout>
      <c:barChart>
        <c:barDir val="bar"/>
        <c:grouping val="clustered"/>
        <c:varyColors val="0"/>
        <c:ser>
          <c:idx val="0"/>
          <c:order val="0"/>
          <c:tx>
            <c:strRef>
              <c:f>Sheet1!$B$1</c:f>
              <c:strCache>
                <c:ptCount val="1"/>
                <c:pt idx="0">
                  <c:v>Now</c:v>
                </c:pt>
              </c:strCache>
            </c:strRef>
          </c:tx>
          <c:spPr>
            <a:solidFill>
              <a:srgbClr val="604A7B"/>
            </a:solidFill>
          </c:spPr>
          <c:invertIfNegative val="0"/>
          <c:dLbls>
            <c:dLbl>
              <c:idx val="0"/>
              <c:layout>
                <c:manualLayout>
                  <c:x val="-1.3909666020377731E-3"/>
                  <c:y val="-2.28407914608343E-7"/>
                </c:manualLayout>
              </c:layout>
              <c:spPr/>
              <c:txPr>
                <a:bodyPr/>
                <a:lstStyle/>
                <a:p>
                  <a:pPr>
                    <a:defRPr sz="1400" b="0">
                      <a:solidFill>
                        <a:srgbClr val="31014F"/>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8th grade or less</c:v>
                </c:pt>
                <c:pt idx="1">
                  <c:v>Any post-graduate work</c:v>
                </c:pt>
                <c:pt idx="2">
                  <c:v>High school grades 9 through 11</c:v>
                </c:pt>
                <c:pt idx="3">
                  <c:v>Some technical training after high school but no degree, diploma or certificate</c:v>
                </c:pt>
                <c:pt idx="4">
                  <c:v>An associate's degree, diploma or certificate from a two year college or technical trade institute</c:v>
                </c:pt>
                <c:pt idx="5">
                  <c:v>4-year college degree</c:v>
                </c:pt>
                <c:pt idx="6">
                  <c:v>High school graduate or GED</c:v>
                </c:pt>
              </c:strCache>
            </c:strRef>
          </c:cat>
          <c:val>
            <c:numRef>
              <c:f>Sheet1!$B$2:$B$8</c:f>
              <c:numCache>
                <c:formatCode>0%</c:formatCode>
                <c:ptCount val="7"/>
                <c:pt idx="0">
                  <c:v>2.0000000000000011E-2</c:v>
                </c:pt>
                <c:pt idx="1">
                  <c:v>8.0000000000000043E-2</c:v>
                </c:pt>
                <c:pt idx="2">
                  <c:v>7.0000000000000021E-2</c:v>
                </c:pt>
                <c:pt idx="3">
                  <c:v>0.12000000000000002</c:v>
                </c:pt>
                <c:pt idx="4">
                  <c:v>0.12000000000000002</c:v>
                </c:pt>
                <c:pt idx="5">
                  <c:v>0.2</c:v>
                </c:pt>
                <c:pt idx="6">
                  <c:v>0.4</c:v>
                </c:pt>
              </c:numCache>
            </c:numRef>
          </c:val>
        </c:ser>
        <c:ser>
          <c:idx val="1"/>
          <c:order val="1"/>
          <c:tx>
            <c:strRef>
              <c:f>Sheet1!$C$1</c:f>
              <c:strCache>
                <c:ptCount val="1"/>
                <c:pt idx="0">
                  <c:v>Then</c:v>
                </c:pt>
              </c:strCache>
            </c:strRef>
          </c:tx>
          <c:spPr>
            <a:solidFill>
              <a:schemeClr val="bg1">
                <a:lumMod val="65000"/>
              </a:schemeClr>
            </a:solidFill>
          </c:spPr>
          <c:invertIfNegative val="0"/>
          <c:dLbls>
            <c:dLbl>
              <c:idx val="0"/>
              <c:layout>
                <c:manualLayout>
                  <c:x val="1.8729219299079634E-3"/>
                  <c:y val="-2.9007805155257292E-3"/>
                </c:manualLayout>
              </c:layout>
              <c:spPr/>
              <c:txPr>
                <a:bodyPr/>
                <a:lstStyle/>
                <a:p>
                  <a:pPr>
                    <a:defRPr sz="1400" b="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8th grade or less</c:v>
                </c:pt>
                <c:pt idx="1">
                  <c:v>Any post-graduate work</c:v>
                </c:pt>
                <c:pt idx="2">
                  <c:v>High school grades 9 through 11</c:v>
                </c:pt>
                <c:pt idx="3">
                  <c:v>Some technical training after high school but no degree, diploma or certificate</c:v>
                </c:pt>
                <c:pt idx="4">
                  <c:v>An associate's degree, diploma or certificate from a two year college or technical trade institute</c:v>
                </c:pt>
                <c:pt idx="5">
                  <c:v>4-year college degree</c:v>
                </c:pt>
                <c:pt idx="6">
                  <c:v>High school graduate or GED</c:v>
                </c:pt>
              </c:strCache>
            </c:strRef>
          </c:cat>
          <c:val>
            <c:numRef>
              <c:f>Sheet1!$C$2:$C$8</c:f>
              <c:numCache>
                <c:formatCode>0%</c:formatCode>
                <c:ptCount val="7"/>
                <c:pt idx="0">
                  <c:v>3.0000000000000002E-2</c:v>
                </c:pt>
                <c:pt idx="1">
                  <c:v>7.0000000000000021E-2</c:v>
                </c:pt>
                <c:pt idx="2">
                  <c:v>0.1</c:v>
                </c:pt>
                <c:pt idx="3">
                  <c:v>0.13</c:v>
                </c:pt>
                <c:pt idx="4">
                  <c:v>7.0000000000000021E-2</c:v>
                </c:pt>
                <c:pt idx="5">
                  <c:v>0.17</c:v>
                </c:pt>
                <c:pt idx="6">
                  <c:v>0.44</c:v>
                </c:pt>
              </c:numCache>
            </c:numRef>
          </c:val>
        </c:ser>
        <c:dLbls>
          <c:showLegendKey val="0"/>
          <c:showVal val="0"/>
          <c:showCatName val="0"/>
          <c:showSerName val="0"/>
          <c:showPercent val="0"/>
          <c:showBubbleSize val="0"/>
        </c:dLbls>
        <c:gapWidth val="69"/>
        <c:axId val="109817216"/>
        <c:axId val="109962752"/>
      </c:barChart>
      <c:catAx>
        <c:axId val="109817216"/>
        <c:scaling>
          <c:orientation val="minMax"/>
        </c:scaling>
        <c:delete val="0"/>
        <c:axPos val="l"/>
        <c:majorTickMark val="out"/>
        <c:minorTickMark val="none"/>
        <c:tickLblPos val="nextTo"/>
        <c:txPr>
          <a:bodyPr/>
          <a:lstStyle/>
          <a:p>
            <a:pPr>
              <a:defRPr sz="1200" b="0">
                <a:solidFill>
                  <a:schemeClr val="tx1">
                    <a:lumMod val="50000"/>
                    <a:lumOff val="50000"/>
                  </a:schemeClr>
                </a:solidFill>
                <a:latin typeface="Arial Narrow" pitchFamily="34" charset="0"/>
              </a:defRPr>
            </a:pPr>
            <a:endParaRPr lang="en-US"/>
          </a:p>
        </c:txPr>
        <c:crossAx val="109962752"/>
        <c:crosses val="autoZero"/>
        <c:auto val="1"/>
        <c:lblAlgn val="ctr"/>
        <c:lblOffset val="100"/>
        <c:noMultiLvlLbl val="0"/>
      </c:catAx>
      <c:valAx>
        <c:axId val="109962752"/>
        <c:scaling>
          <c:orientation val="minMax"/>
        </c:scaling>
        <c:delete val="0"/>
        <c:axPos val="b"/>
        <c:numFmt formatCode="0%" sourceLinked="1"/>
        <c:majorTickMark val="out"/>
        <c:minorTickMark val="none"/>
        <c:tickLblPos val="nextTo"/>
        <c:txPr>
          <a:bodyPr/>
          <a:lstStyle/>
          <a:p>
            <a:pPr>
              <a:defRPr sz="1200" b="0">
                <a:solidFill>
                  <a:schemeClr val="tx1">
                    <a:lumMod val="50000"/>
                    <a:lumOff val="50000"/>
                  </a:schemeClr>
                </a:solidFill>
                <a:latin typeface="Arial Narrow" pitchFamily="34" charset="0"/>
              </a:defRPr>
            </a:pPr>
            <a:endParaRPr lang="en-US"/>
          </a:p>
        </c:txPr>
        <c:crossAx val="109817216"/>
        <c:crosses val="autoZero"/>
        <c:crossBetween val="between"/>
      </c:valAx>
    </c:plotArea>
    <c:legend>
      <c:legendPos val="b"/>
      <c:layout>
        <c:manualLayout>
          <c:xMode val="edge"/>
          <c:yMode val="edge"/>
          <c:x val="0.56769022663056112"/>
          <c:y val="0.92627841203201777"/>
          <c:w val="0.2945301515168251"/>
          <c:h val="7.3721676452247434E-2"/>
        </c:manualLayout>
      </c:layout>
      <c:overlay val="0"/>
      <c:txPr>
        <a:bodyPr/>
        <a:lstStyle/>
        <a:p>
          <a:pPr>
            <a:defRPr sz="1400" b="0">
              <a:solidFill>
                <a:schemeClr val="tx1">
                  <a:lumMod val="50000"/>
                  <a:lumOff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889908862912523E-2"/>
          <c:y val="5.4209162718003086E-2"/>
          <c:w val="0.95255353824799649"/>
          <c:h val="0.86167301873663693"/>
        </c:manualLayout>
      </c:layout>
      <c:barChart>
        <c:barDir val="col"/>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Has a well qualified faculty</c:v>
                </c:pt>
                <c:pt idx="1">
                  <c:v>Has modern up-to-date campus</c:v>
                </c:pt>
                <c:pt idx="2">
                  <c:v>Has quality academic programs</c:v>
                </c:pt>
                <c:pt idx="3">
                  <c:v>Helps their students find jobs</c:v>
                </c:pt>
                <c:pt idx="4">
                  <c:v>Has a good academic reputation</c:v>
                </c:pt>
                <c:pt idx="5">
                  <c:v>Has a good &amp; informative website</c:v>
                </c:pt>
                <c:pt idx="6">
                  <c:v>Has academic majors I am interested in</c:v>
                </c:pt>
                <c:pt idx="7">
                  <c:v>Has a vibrant student life on campus</c:v>
                </c:pt>
              </c:strCache>
            </c:strRef>
          </c:cat>
          <c:val>
            <c:numRef>
              <c:f>Sheet1!$B$2:$B$9</c:f>
              <c:numCache>
                <c:formatCode>0%</c:formatCode>
                <c:ptCount val="8"/>
                <c:pt idx="0">
                  <c:v>0.45</c:v>
                </c:pt>
                <c:pt idx="1">
                  <c:v>0.44</c:v>
                </c:pt>
                <c:pt idx="2">
                  <c:v>0.43000000000000038</c:v>
                </c:pt>
                <c:pt idx="3">
                  <c:v>0.42000000000000032</c:v>
                </c:pt>
                <c:pt idx="4">
                  <c:v>0.39000000000000407</c:v>
                </c:pt>
                <c:pt idx="5">
                  <c:v>0.36000000000000032</c:v>
                </c:pt>
                <c:pt idx="6">
                  <c:v>0.32000000000000406</c:v>
                </c:pt>
                <c:pt idx="7">
                  <c:v>0.28000000000000008</c:v>
                </c:pt>
              </c:numCache>
            </c:numRef>
          </c:val>
        </c:ser>
        <c:dLbls>
          <c:showLegendKey val="0"/>
          <c:showVal val="0"/>
          <c:showCatName val="0"/>
          <c:showSerName val="0"/>
          <c:showPercent val="0"/>
          <c:showBubbleSize val="0"/>
        </c:dLbls>
        <c:gapWidth val="61"/>
        <c:axId val="167966976"/>
        <c:axId val="168173568"/>
      </c:barChart>
      <c:catAx>
        <c:axId val="167966976"/>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8173568"/>
        <c:crosses val="autoZero"/>
        <c:auto val="1"/>
        <c:lblAlgn val="ctr"/>
        <c:lblOffset val="100"/>
        <c:noMultiLvlLbl val="0"/>
      </c:catAx>
      <c:valAx>
        <c:axId val="168173568"/>
        <c:scaling>
          <c:orientation val="minMax"/>
          <c:max val="0.75000000000001099"/>
          <c:min val="0"/>
        </c:scaling>
        <c:delete val="0"/>
        <c:axPos val="l"/>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966976"/>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68"/>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0.45</c:v>
                </c:pt>
                <c:pt idx="1">
                  <c:v>0.56999999999999995</c:v>
                </c:pt>
              </c:numCache>
            </c:numRef>
          </c:val>
        </c:ser>
        <c:dLbls>
          <c:showLegendKey val="0"/>
          <c:showVal val="0"/>
          <c:showCatName val="0"/>
          <c:showSerName val="0"/>
          <c:showPercent val="0"/>
          <c:showBubbleSize val="0"/>
        </c:dLbls>
        <c:gapWidth val="30"/>
        <c:overlap val="100"/>
        <c:axId val="95783552"/>
        <c:axId val="95793536"/>
      </c:barChart>
      <c:catAx>
        <c:axId val="9578355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95793536"/>
        <c:crosses val="autoZero"/>
        <c:auto val="1"/>
        <c:lblAlgn val="ctr"/>
        <c:lblOffset val="100"/>
        <c:noMultiLvlLbl val="0"/>
      </c:catAx>
      <c:valAx>
        <c:axId val="95793536"/>
        <c:scaling>
          <c:orientation val="minMax"/>
          <c:max val="1"/>
          <c:min val="0"/>
        </c:scaling>
        <c:delete val="1"/>
        <c:axPos val="b"/>
        <c:numFmt formatCode="0%" sourceLinked="1"/>
        <c:majorTickMark val="out"/>
        <c:minorTickMark val="none"/>
        <c:tickLblPos val="none"/>
        <c:crossAx val="9578355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37438833629869"/>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0.28000000000000008</c:v>
                </c:pt>
                <c:pt idx="1">
                  <c:v>0.41000000000000031</c:v>
                </c:pt>
              </c:numCache>
            </c:numRef>
          </c:val>
        </c:ser>
        <c:dLbls>
          <c:showLegendKey val="0"/>
          <c:showVal val="0"/>
          <c:showCatName val="0"/>
          <c:showSerName val="0"/>
          <c:showPercent val="0"/>
          <c:showBubbleSize val="0"/>
        </c:dLbls>
        <c:gapWidth val="30"/>
        <c:overlap val="100"/>
        <c:axId val="176112000"/>
        <c:axId val="176113536"/>
      </c:barChart>
      <c:catAx>
        <c:axId val="17611200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6113536"/>
        <c:crosses val="autoZero"/>
        <c:auto val="1"/>
        <c:lblAlgn val="ctr"/>
        <c:lblOffset val="100"/>
        <c:noMultiLvlLbl val="0"/>
      </c:catAx>
      <c:valAx>
        <c:axId val="176113536"/>
        <c:scaling>
          <c:orientation val="minMax"/>
          <c:max val="1"/>
          <c:min val="0"/>
        </c:scaling>
        <c:delete val="1"/>
        <c:axPos val="b"/>
        <c:numFmt formatCode="0%" sourceLinked="1"/>
        <c:majorTickMark val="out"/>
        <c:minorTickMark val="none"/>
        <c:tickLblPos val="none"/>
        <c:crossAx val="17611200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1530957850415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0.49000000000000032</c:v>
                </c:pt>
                <c:pt idx="1">
                  <c:v>0.60000000000000064</c:v>
                </c:pt>
              </c:numCache>
            </c:numRef>
          </c:val>
        </c:ser>
        <c:dLbls>
          <c:showLegendKey val="0"/>
          <c:showVal val="0"/>
          <c:showCatName val="0"/>
          <c:showSerName val="0"/>
          <c:showPercent val="0"/>
          <c:showBubbleSize val="0"/>
        </c:dLbls>
        <c:gapWidth val="30"/>
        <c:overlap val="100"/>
        <c:axId val="176154496"/>
        <c:axId val="176156032"/>
      </c:barChart>
      <c:catAx>
        <c:axId val="17615449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6156032"/>
        <c:crosses val="autoZero"/>
        <c:auto val="1"/>
        <c:lblAlgn val="ctr"/>
        <c:lblOffset val="100"/>
        <c:noMultiLvlLbl val="0"/>
      </c:catAx>
      <c:valAx>
        <c:axId val="176156032"/>
        <c:scaling>
          <c:orientation val="minMax"/>
          <c:max val="1"/>
          <c:min val="0"/>
        </c:scaling>
        <c:delete val="1"/>
        <c:axPos val="b"/>
        <c:numFmt formatCode="0%" sourceLinked="1"/>
        <c:majorTickMark val="out"/>
        <c:minorTickMark val="none"/>
        <c:tickLblPos val="none"/>
        <c:crossAx val="17615449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37438833629877"/>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0.42000000000000032</c:v>
                </c:pt>
                <c:pt idx="1">
                  <c:v>0.54</c:v>
                </c:pt>
              </c:numCache>
            </c:numRef>
          </c:val>
        </c:ser>
        <c:dLbls>
          <c:showLegendKey val="0"/>
          <c:showVal val="0"/>
          <c:showCatName val="0"/>
          <c:showSerName val="0"/>
          <c:showPercent val="0"/>
          <c:showBubbleSize val="0"/>
        </c:dLbls>
        <c:gapWidth val="30"/>
        <c:overlap val="100"/>
        <c:axId val="176213376"/>
        <c:axId val="108364928"/>
      </c:barChart>
      <c:catAx>
        <c:axId val="17621337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8364928"/>
        <c:crosses val="autoZero"/>
        <c:auto val="1"/>
        <c:lblAlgn val="ctr"/>
        <c:lblOffset val="100"/>
        <c:noMultiLvlLbl val="0"/>
      </c:catAx>
      <c:valAx>
        <c:axId val="108364928"/>
        <c:scaling>
          <c:orientation val="minMax"/>
          <c:max val="1"/>
          <c:min val="0"/>
        </c:scaling>
        <c:delete val="1"/>
        <c:axPos val="b"/>
        <c:numFmt formatCode="0%" sourceLinked="1"/>
        <c:majorTickMark val="out"/>
        <c:minorTickMark val="none"/>
        <c:tickLblPos val="none"/>
        <c:crossAx val="1762133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7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0.52</c:v>
                </c:pt>
                <c:pt idx="1">
                  <c:v>0.60000000000000064</c:v>
                </c:pt>
              </c:numCache>
            </c:numRef>
          </c:val>
        </c:ser>
        <c:dLbls>
          <c:showLegendKey val="0"/>
          <c:showVal val="0"/>
          <c:showCatName val="0"/>
          <c:showSerName val="0"/>
          <c:showPercent val="0"/>
          <c:showBubbleSize val="0"/>
        </c:dLbls>
        <c:gapWidth val="30"/>
        <c:overlap val="100"/>
        <c:axId val="108229376"/>
        <c:axId val="108230912"/>
      </c:barChart>
      <c:catAx>
        <c:axId val="10822937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8230912"/>
        <c:crosses val="autoZero"/>
        <c:auto val="1"/>
        <c:lblAlgn val="ctr"/>
        <c:lblOffset val="100"/>
        <c:noMultiLvlLbl val="0"/>
      </c:catAx>
      <c:valAx>
        <c:axId val="108230912"/>
        <c:scaling>
          <c:orientation val="minMax"/>
          <c:max val="1"/>
          <c:min val="0"/>
        </c:scaling>
        <c:delete val="1"/>
        <c:axPos val="b"/>
        <c:numFmt formatCode="0%" sourceLinked="1"/>
        <c:majorTickMark val="out"/>
        <c:minorTickMark val="none"/>
        <c:tickLblPos val="none"/>
        <c:crossAx val="1082293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25051835907288"/>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0.3900000000000039</c:v>
                </c:pt>
                <c:pt idx="1">
                  <c:v>0.47000000000000008</c:v>
                </c:pt>
              </c:numCache>
            </c:numRef>
          </c:val>
        </c:ser>
        <c:dLbls>
          <c:showLegendKey val="0"/>
          <c:showVal val="0"/>
          <c:showCatName val="0"/>
          <c:showSerName val="0"/>
          <c:showPercent val="0"/>
          <c:showBubbleSize val="0"/>
        </c:dLbls>
        <c:gapWidth val="30"/>
        <c:overlap val="100"/>
        <c:axId val="108263680"/>
        <c:axId val="109449216"/>
      </c:barChart>
      <c:catAx>
        <c:axId val="10826368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9449216"/>
        <c:crosses val="autoZero"/>
        <c:auto val="1"/>
        <c:lblAlgn val="ctr"/>
        <c:lblOffset val="100"/>
        <c:noMultiLvlLbl val="0"/>
      </c:catAx>
      <c:valAx>
        <c:axId val="109449216"/>
        <c:scaling>
          <c:orientation val="minMax"/>
          <c:max val="1"/>
          <c:min val="0"/>
        </c:scaling>
        <c:delete val="1"/>
        <c:axPos val="b"/>
        <c:numFmt formatCode="0%" sourceLinked="1"/>
        <c:majorTickMark val="out"/>
        <c:minorTickMark val="none"/>
        <c:tickLblPos val="none"/>
        <c:crossAx val="1082636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1530957850415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0.53</c:v>
                </c:pt>
                <c:pt idx="1">
                  <c:v>0.60000000000000064</c:v>
                </c:pt>
              </c:numCache>
            </c:numRef>
          </c:val>
        </c:ser>
        <c:dLbls>
          <c:showLegendKey val="0"/>
          <c:showVal val="0"/>
          <c:showCatName val="0"/>
          <c:showSerName val="0"/>
          <c:showPercent val="0"/>
          <c:showBubbleSize val="0"/>
        </c:dLbls>
        <c:gapWidth val="30"/>
        <c:overlap val="100"/>
        <c:axId val="109481984"/>
        <c:axId val="109483520"/>
      </c:barChart>
      <c:catAx>
        <c:axId val="10948198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9483520"/>
        <c:crosses val="autoZero"/>
        <c:auto val="1"/>
        <c:lblAlgn val="ctr"/>
        <c:lblOffset val="100"/>
        <c:noMultiLvlLbl val="0"/>
      </c:catAx>
      <c:valAx>
        <c:axId val="109483520"/>
        <c:scaling>
          <c:orientation val="minMax"/>
          <c:max val="1"/>
          <c:min val="0"/>
        </c:scaling>
        <c:delete val="1"/>
        <c:axPos val="b"/>
        <c:numFmt formatCode="0%" sourceLinked="1"/>
        <c:majorTickMark val="out"/>
        <c:minorTickMark val="none"/>
        <c:tickLblPos val="none"/>
        <c:crossAx val="10948198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37438833629894"/>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0.44</c:v>
                </c:pt>
                <c:pt idx="1">
                  <c:v>0.49000000000000032</c:v>
                </c:pt>
              </c:numCache>
            </c:numRef>
          </c:val>
        </c:ser>
        <c:dLbls>
          <c:showLegendKey val="0"/>
          <c:showVal val="0"/>
          <c:showCatName val="0"/>
          <c:showSerName val="0"/>
          <c:showPercent val="0"/>
          <c:showBubbleSize val="0"/>
        </c:dLbls>
        <c:gapWidth val="30"/>
        <c:overlap val="100"/>
        <c:axId val="110306816"/>
        <c:axId val="110308352"/>
      </c:barChart>
      <c:catAx>
        <c:axId val="11030681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0308352"/>
        <c:crosses val="autoZero"/>
        <c:auto val="1"/>
        <c:lblAlgn val="ctr"/>
        <c:lblOffset val="100"/>
        <c:noMultiLvlLbl val="0"/>
      </c:catAx>
      <c:valAx>
        <c:axId val="110308352"/>
        <c:scaling>
          <c:orientation val="minMax"/>
          <c:max val="1"/>
          <c:min val="0"/>
        </c:scaling>
        <c:delete val="1"/>
        <c:axPos val="b"/>
        <c:numFmt formatCode="0%" sourceLinked="1"/>
        <c:majorTickMark val="out"/>
        <c:minorTickMark val="none"/>
        <c:tickLblPos val="none"/>
        <c:crossAx val="11030681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0.23</c:v>
                </c:pt>
                <c:pt idx="1">
                  <c:v>0.17</c:v>
                </c:pt>
              </c:numCache>
            </c:numRef>
          </c:val>
        </c:ser>
        <c:dLbls>
          <c:showLegendKey val="0"/>
          <c:showVal val="0"/>
          <c:showCatName val="0"/>
          <c:showSerName val="0"/>
          <c:showPercent val="0"/>
          <c:showBubbleSize val="0"/>
        </c:dLbls>
        <c:gapWidth val="61"/>
        <c:axId val="167901824"/>
        <c:axId val="110887296"/>
      </c:barChart>
      <c:catAx>
        <c:axId val="167901824"/>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0887296"/>
        <c:crosses val="autoZero"/>
        <c:auto val="1"/>
        <c:lblAlgn val="ctr"/>
        <c:lblOffset val="100"/>
        <c:noMultiLvlLbl val="0"/>
      </c:catAx>
      <c:valAx>
        <c:axId val="110887296"/>
        <c:scaling>
          <c:orientation val="minMax"/>
          <c:max val="0.5"/>
        </c:scaling>
        <c:delete val="0"/>
        <c:axPos val="l"/>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901824"/>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050523985127985"/>
          <c:h val="0.81418951489602631"/>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6.9999562357567734E-3"/>
                  <c:y val="0"/>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Not very/Not at all likely</c:v>
                </c:pt>
                <c:pt idx="1">
                  <c:v>Somewhat likely</c:v>
                </c:pt>
                <c:pt idx="2">
                  <c:v>Extremely/Very likely</c:v>
                </c:pt>
              </c:strCache>
            </c:strRef>
          </c:cat>
          <c:val>
            <c:numRef>
              <c:f>Sheet1!$B$2:$B$4</c:f>
              <c:numCache>
                <c:formatCode>0%</c:formatCode>
                <c:ptCount val="3"/>
                <c:pt idx="0">
                  <c:v>3.0000000000000002E-2</c:v>
                </c:pt>
                <c:pt idx="1">
                  <c:v>9.0000000000000024E-2</c:v>
                </c:pt>
                <c:pt idx="2">
                  <c:v>0.88</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3.7260730002246889E-2"/>
                  <c:y val="0"/>
                </c:manualLayout>
              </c:layout>
              <c:showLegendKey val="0"/>
              <c:showVal val="1"/>
              <c:showCatName val="0"/>
              <c:showSerName val="0"/>
              <c:showPercent val="0"/>
              <c:showBubbleSize val="0"/>
            </c:dLbl>
            <c:dLbl>
              <c:idx val="1"/>
              <c:layout>
                <c:manualLayout>
                  <c:x val="-5.4338564586610114E-2"/>
                  <c:y val="3.3916818335378582E-3"/>
                </c:manualLayout>
              </c:layout>
              <c:showLegendKey val="0"/>
              <c:showVal val="1"/>
              <c:showCatName val="0"/>
              <c:showSerName val="0"/>
              <c:showPercent val="0"/>
              <c:showBubbleSize val="0"/>
            </c:dLbl>
            <c:dLbl>
              <c:idx val="2"/>
              <c:layout>
                <c:manualLayout>
                  <c:x val="-5.5891095003370334E-2"/>
                  <c:y val="0"/>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Sheet1!$A$2:$A$4</c:f>
              <c:strCache>
                <c:ptCount val="3"/>
                <c:pt idx="0">
                  <c:v>Not very/Not at all likely</c:v>
                </c:pt>
                <c:pt idx="1">
                  <c:v>Somewhat likely</c:v>
                </c:pt>
                <c:pt idx="2">
                  <c:v>Extremely/Very likely</c:v>
                </c:pt>
              </c:strCache>
            </c:strRef>
          </c:cat>
          <c:val>
            <c:numRef>
              <c:f>Sheet1!$C$2:$C$4</c:f>
              <c:numCache>
                <c:formatCode>0%</c:formatCode>
                <c:ptCount val="3"/>
                <c:pt idx="0">
                  <c:v>0.05</c:v>
                </c:pt>
                <c:pt idx="1">
                  <c:v>9.0000000000000024E-2</c:v>
                </c:pt>
                <c:pt idx="2">
                  <c:v>0.86000000000000065</c:v>
                </c:pt>
              </c:numCache>
            </c:numRef>
          </c:val>
        </c:ser>
        <c:dLbls>
          <c:showLegendKey val="0"/>
          <c:showVal val="0"/>
          <c:showCatName val="0"/>
          <c:showSerName val="0"/>
          <c:showPercent val="0"/>
          <c:showBubbleSize val="0"/>
        </c:dLbls>
        <c:gapWidth val="69"/>
        <c:axId val="110869504"/>
        <c:axId val="111214592"/>
      </c:barChart>
      <c:catAx>
        <c:axId val="11086950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1214592"/>
        <c:crosses val="autoZero"/>
        <c:auto val="1"/>
        <c:lblAlgn val="ctr"/>
        <c:lblOffset val="100"/>
        <c:noMultiLvlLbl val="0"/>
      </c:catAx>
      <c:valAx>
        <c:axId val="111214592"/>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0869504"/>
        <c:crosses val="autoZero"/>
        <c:crossBetween val="between"/>
      </c:valAx>
    </c:plotArea>
    <c:legend>
      <c:legendPos val="b"/>
      <c:layout>
        <c:manualLayout>
          <c:xMode val="edge"/>
          <c:yMode val="edge"/>
          <c:x val="0.51946017417190282"/>
          <c:y val="0.92059431879939801"/>
          <c:w val="0.20522300571355637"/>
          <c:h val="7.3570653139108419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dLbl>
              <c:idx val="0"/>
              <c:layout>
                <c:manualLayout>
                  <c:x val="1.3361170859391563E-2"/>
                  <c:y val="0.21539502050697848"/>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0.22</c:v>
                </c:pt>
                <c:pt idx="1">
                  <c:v>0.21000000000000021</c:v>
                </c:pt>
              </c:numCache>
            </c:numRef>
          </c:val>
        </c:ser>
        <c:dLbls>
          <c:showLegendKey val="0"/>
          <c:showVal val="0"/>
          <c:showCatName val="0"/>
          <c:showSerName val="0"/>
          <c:showPercent val="0"/>
          <c:showBubbleSize val="0"/>
        </c:dLbls>
        <c:gapWidth val="61"/>
        <c:axId val="110928640"/>
        <c:axId val="110930176"/>
      </c:barChart>
      <c:catAx>
        <c:axId val="110928640"/>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0930176"/>
        <c:crosses val="autoZero"/>
        <c:auto val="1"/>
        <c:lblAlgn val="ctr"/>
        <c:lblOffset val="100"/>
        <c:noMultiLvlLbl val="0"/>
      </c:catAx>
      <c:valAx>
        <c:axId val="110930176"/>
        <c:scaling>
          <c:orientation val="minMax"/>
          <c:max val="0.5"/>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10928640"/>
        <c:crosses val="autoZero"/>
        <c:crossBetween val="between"/>
        <c:majorUnit val="0.1"/>
        <c:min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dLbl>
              <c:idx val="0"/>
              <c:layout>
                <c:manualLayout>
                  <c:x val="1.3361170859391563E-2"/>
                  <c:y val="0.21400897192717541"/>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0.23</c:v>
                </c:pt>
                <c:pt idx="1">
                  <c:v>0.30000000000000032</c:v>
                </c:pt>
              </c:numCache>
            </c:numRef>
          </c:val>
        </c:ser>
        <c:dLbls>
          <c:showLegendKey val="0"/>
          <c:showVal val="0"/>
          <c:showCatName val="0"/>
          <c:showSerName val="0"/>
          <c:showPercent val="0"/>
          <c:showBubbleSize val="0"/>
        </c:dLbls>
        <c:gapWidth val="61"/>
        <c:axId val="167536896"/>
        <c:axId val="167542784"/>
      </c:barChart>
      <c:catAx>
        <c:axId val="167536896"/>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542784"/>
        <c:crosses val="autoZero"/>
        <c:auto val="1"/>
        <c:lblAlgn val="ctr"/>
        <c:lblOffset val="100"/>
        <c:noMultiLvlLbl val="0"/>
      </c:catAx>
      <c:valAx>
        <c:axId val="167542784"/>
        <c:scaling>
          <c:orientation val="minMax"/>
          <c:max val="0.5"/>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67536896"/>
        <c:crosses val="autoZero"/>
        <c:crossBetween val="between"/>
        <c:majorUnit val="0.1"/>
        <c:min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dLbl>
              <c:idx val="1"/>
              <c:layout>
                <c:manualLayout>
                  <c:x val="-6.6805854296957765E-3"/>
                  <c:y val="0.15804025015640205"/>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0.21000000000000021</c:v>
                </c:pt>
                <c:pt idx="1">
                  <c:v>7.0000000000000021E-2</c:v>
                </c:pt>
              </c:numCache>
            </c:numRef>
          </c:val>
        </c:ser>
        <c:dLbls>
          <c:showLegendKey val="0"/>
          <c:showVal val="0"/>
          <c:showCatName val="0"/>
          <c:showSerName val="0"/>
          <c:showPercent val="0"/>
          <c:showBubbleSize val="0"/>
        </c:dLbls>
        <c:gapWidth val="61"/>
        <c:axId val="167997440"/>
        <c:axId val="167998976"/>
      </c:barChart>
      <c:catAx>
        <c:axId val="167997440"/>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7998976"/>
        <c:crosses val="autoZero"/>
        <c:auto val="1"/>
        <c:lblAlgn val="ctr"/>
        <c:lblOffset val="100"/>
        <c:noMultiLvlLbl val="0"/>
      </c:catAx>
      <c:valAx>
        <c:axId val="167998976"/>
        <c:scaling>
          <c:orientation val="minMax"/>
          <c:max val="0.5"/>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67997440"/>
        <c:crosses val="autoZero"/>
        <c:crossBetween val="between"/>
        <c:majorUnit val="0.1"/>
        <c:min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0.29000000000000031</c:v>
                </c:pt>
                <c:pt idx="1">
                  <c:v>0.24000000000000021</c:v>
                </c:pt>
              </c:numCache>
            </c:numRef>
          </c:val>
        </c:ser>
        <c:dLbls>
          <c:showLegendKey val="0"/>
          <c:showVal val="0"/>
          <c:showCatName val="0"/>
          <c:showSerName val="0"/>
          <c:showPercent val="0"/>
          <c:showBubbleSize val="0"/>
        </c:dLbls>
        <c:gapWidth val="61"/>
        <c:axId val="168232448"/>
        <c:axId val="168233984"/>
      </c:barChart>
      <c:catAx>
        <c:axId val="168232448"/>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8233984"/>
        <c:crosses val="autoZero"/>
        <c:auto val="1"/>
        <c:lblAlgn val="ctr"/>
        <c:lblOffset val="100"/>
        <c:noMultiLvlLbl val="0"/>
      </c:catAx>
      <c:valAx>
        <c:axId val="168233984"/>
        <c:scaling>
          <c:orientation val="minMax"/>
          <c:max val="0.5"/>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68232448"/>
        <c:crosses val="autoZero"/>
        <c:crossBetween val="between"/>
        <c:majorUnit val="0.1"/>
        <c:min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496"/>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1.1116658729996953E-3"/>
                  <c:y val="-1.0498065710727323E-2"/>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Poor</c:v>
                </c:pt>
                <c:pt idx="1">
                  <c:v>Fair</c:v>
                </c:pt>
                <c:pt idx="2">
                  <c:v>Very good</c:v>
                </c:pt>
                <c:pt idx="3">
                  <c:v>Excellent</c:v>
                </c:pt>
                <c:pt idx="4">
                  <c:v>Good</c:v>
                </c:pt>
              </c:strCache>
            </c:strRef>
          </c:cat>
          <c:val>
            <c:numRef>
              <c:f>Sheet1!$B$2:$B$6</c:f>
              <c:numCache>
                <c:formatCode>0%</c:formatCode>
                <c:ptCount val="5"/>
                <c:pt idx="0">
                  <c:v>2.0000000000000011E-2</c:v>
                </c:pt>
                <c:pt idx="1">
                  <c:v>0.1</c:v>
                </c:pt>
                <c:pt idx="2">
                  <c:v>0.27</c:v>
                </c:pt>
                <c:pt idx="3">
                  <c:v>0.28000000000000008</c:v>
                </c:pt>
                <c:pt idx="4">
                  <c:v>0.33000000000000435</c:v>
                </c:pt>
              </c:numCache>
            </c:numRef>
          </c:val>
        </c:ser>
        <c:dLbls>
          <c:showLegendKey val="0"/>
          <c:showVal val="0"/>
          <c:showCatName val="0"/>
          <c:showSerName val="0"/>
          <c:showPercent val="0"/>
          <c:showBubbleSize val="0"/>
        </c:dLbls>
        <c:gapWidth val="69"/>
        <c:axId val="169055744"/>
        <c:axId val="169057280"/>
      </c:barChart>
      <c:catAx>
        <c:axId val="16905574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9057280"/>
        <c:crosses val="autoZero"/>
        <c:auto val="1"/>
        <c:lblAlgn val="ctr"/>
        <c:lblOffset val="100"/>
        <c:noMultiLvlLbl val="0"/>
      </c:catAx>
      <c:valAx>
        <c:axId val="169057280"/>
        <c:scaling>
          <c:orientation val="minMax"/>
          <c:max val="0.5"/>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9055744"/>
        <c:crosses val="autoZero"/>
        <c:crossBetween val="between"/>
        <c:majorUnit val="0.1"/>
        <c:minorUnit val="0.1"/>
      </c:valAx>
    </c:plotArea>
    <c:plotVisOnly val="1"/>
    <c:dispBlanksAs val="gap"/>
    <c:showDLblsOverMax val="0"/>
  </c:chart>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849619495948134"/>
          <c:y val="0"/>
          <c:w val="0.62150380504052805"/>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4.0187250970143522E-2"/>
                  <c:y val="9.1321049652248396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Too difficult to transfer credits</c:v>
                </c:pt>
                <c:pt idx="1">
                  <c:v>Don't want to switch schools</c:v>
                </c:pt>
              </c:strCache>
            </c:strRef>
          </c:cat>
          <c:val>
            <c:numRef>
              <c:f>Sheet1!$B$2:$B$3</c:f>
              <c:numCache>
                <c:formatCode>0%</c:formatCode>
                <c:ptCount val="2"/>
                <c:pt idx="0">
                  <c:v>4.0000000000000022E-2</c:v>
                </c:pt>
                <c:pt idx="1">
                  <c:v>0.05</c:v>
                </c:pt>
              </c:numCache>
            </c:numRef>
          </c:val>
        </c:ser>
        <c:dLbls>
          <c:showLegendKey val="0"/>
          <c:showVal val="0"/>
          <c:showCatName val="0"/>
          <c:showSerName val="0"/>
          <c:showPercent val="0"/>
          <c:showBubbleSize val="0"/>
        </c:dLbls>
        <c:gapWidth val="31"/>
        <c:axId val="168658816"/>
        <c:axId val="168660352"/>
      </c:barChart>
      <c:catAx>
        <c:axId val="16865881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8660352"/>
        <c:crosses val="autoZero"/>
        <c:auto val="1"/>
        <c:lblAlgn val="ctr"/>
        <c:lblOffset val="100"/>
        <c:noMultiLvlLbl val="0"/>
      </c:catAx>
      <c:valAx>
        <c:axId val="168660352"/>
        <c:scaling>
          <c:orientation val="minMax"/>
          <c:max val="0.5"/>
        </c:scaling>
        <c:delete val="1"/>
        <c:axPos val="b"/>
        <c:numFmt formatCode="0%" sourceLinked="1"/>
        <c:majorTickMark val="out"/>
        <c:minorTickMark val="none"/>
        <c:tickLblPos val="none"/>
        <c:crossAx val="1686588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464487996390565"/>
          <c:y val="0"/>
          <c:w val="0.5753551200361019"/>
          <c:h val="0.9530828528206472"/>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4.0187250970143522E-2"/>
                  <c:y val="9.1321049652248396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Know students who have/Heard from others</c:v>
                </c:pt>
                <c:pt idx="1">
                  <c:v>Easy to transfer</c:v>
                </c:pt>
                <c:pt idx="2">
                  <c:v>Good place to start college experience</c:v>
                </c:pt>
                <c:pt idx="3">
                  <c:v>People like me attend</c:v>
                </c:pt>
                <c:pt idx="4">
                  <c:v>Small class size/Variety</c:v>
                </c:pt>
                <c:pt idx="5">
                  <c:v>Cost less</c:v>
                </c:pt>
                <c:pt idx="6">
                  <c:v>Convenience/Close to home</c:v>
                </c:pt>
              </c:strCache>
            </c:strRef>
          </c:cat>
          <c:val>
            <c:numRef>
              <c:f>Sheet1!$B$2:$B$8</c:f>
              <c:numCache>
                <c:formatCode>0%</c:formatCode>
                <c:ptCount val="7"/>
                <c:pt idx="0">
                  <c:v>6.0000000000000032E-2</c:v>
                </c:pt>
                <c:pt idx="1">
                  <c:v>7.0000000000000021E-2</c:v>
                </c:pt>
                <c:pt idx="2">
                  <c:v>8.0000000000000043E-2</c:v>
                </c:pt>
                <c:pt idx="3">
                  <c:v>0.1</c:v>
                </c:pt>
                <c:pt idx="4">
                  <c:v>0.21000000000000021</c:v>
                </c:pt>
                <c:pt idx="5">
                  <c:v>0.30000000000000032</c:v>
                </c:pt>
                <c:pt idx="6">
                  <c:v>0.35000000000000031</c:v>
                </c:pt>
              </c:numCache>
            </c:numRef>
          </c:val>
        </c:ser>
        <c:dLbls>
          <c:showLegendKey val="0"/>
          <c:showVal val="0"/>
          <c:showCatName val="0"/>
          <c:showSerName val="0"/>
          <c:showPercent val="0"/>
          <c:showBubbleSize val="0"/>
        </c:dLbls>
        <c:gapWidth val="31"/>
        <c:axId val="168668544"/>
        <c:axId val="168682624"/>
      </c:barChart>
      <c:catAx>
        <c:axId val="16866854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8682624"/>
        <c:crosses val="autoZero"/>
        <c:auto val="1"/>
        <c:lblAlgn val="ctr"/>
        <c:lblOffset val="100"/>
        <c:noMultiLvlLbl val="0"/>
      </c:catAx>
      <c:valAx>
        <c:axId val="168682624"/>
        <c:scaling>
          <c:orientation val="minMax"/>
          <c:max val="0.5"/>
        </c:scaling>
        <c:delete val="1"/>
        <c:axPos val="b"/>
        <c:numFmt formatCode="0%" sourceLinked="1"/>
        <c:majorTickMark val="out"/>
        <c:minorTickMark val="none"/>
        <c:tickLblPos val="none"/>
        <c:crossAx val="1686685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14"/>
          <c:y val="0.17696901151169414"/>
          <c:w val="0.62062436322510728"/>
          <c:h val="0.62062436322510728"/>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Pt>
            <c:idx val="3"/>
            <c:bubble3D val="0"/>
            <c:spPr>
              <a:solidFill>
                <a:sysClr val="window" lastClr="FFFFFF">
                  <a:lumMod val="85000"/>
                </a:sysClr>
              </a:solidFill>
            </c:spPr>
          </c:dPt>
          <c:dLbls>
            <c:dLbl>
              <c:idx val="0"/>
              <c:layout>
                <c:manualLayout>
                  <c:x val="2.1816258974937608E-2"/>
                  <c:y val="-1.6624248388617747E-2"/>
                </c:manualLayout>
              </c:layout>
              <c:showLegendKey val="0"/>
              <c:showVal val="0"/>
              <c:showCatName val="1"/>
              <c:showSerName val="0"/>
              <c:showPercent val="1"/>
              <c:showBubbleSize val="0"/>
            </c:dLbl>
            <c:dLbl>
              <c:idx val="1"/>
              <c:layout>
                <c:manualLayout>
                  <c:x val="-1.5337345488195197E-2"/>
                  <c:y val="-5.2992758625754623E-2"/>
                </c:manualLayout>
              </c:layout>
              <c:showLegendKey val="0"/>
              <c:showVal val="0"/>
              <c:showCatName val="1"/>
              <c:showSerName val="0"/>
              <c:showPercent val="1"/>
              <c:showBubbleSize val="0"/>
            </c:dLbl>
            <c:dLbl>
              <c:idx val="2"/>
              <c:layout>
                <c:manualLayout>
                  <c:x val="-4.1288919215212896E-2"/>
                  <c:y val="-5.5770465928953834E-3"/>
                </c:manualLayout>
              </c:layout>
              <c:showLegendKey val="0"/>
              <c:showVal val="0"/>
              <c:showCatName val="1"/>
              <c:showSerName val="0"/>
              <c:showPercent val="1"/>
              <c:showBubbleSize val="0"/>
            </c:dLbl>
            <c:dLbl>
              <c:idx val="3"/>
              <c:layout>
                <c:manualLayout>
                  <c:x val="1.7694697893284872E-2"/>
                  <c:y val="2.3368954894637042E-2"/>
                </c:manualLayout>
              </c:layout>
              <c:showLegendKey val="0"/>
              <c:showVal val="0"/>
              <c:showCatName val="1"/>
              <c:showSerName val="0"/>
              <c:showPercent val="1"/>
              <c:showBubbleSize val="0"/>
            </c:dLbl>
            <c:dLbl>
              <c:idx val="4"/>
              <c:layout>
                <c:manualLayout>
                  <c:x val="-2.8727812191627392E-3"/>
                  <c:y val="3.1980354951521649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Sheet1!$A$2:$A$6</c:f>
              <c:strCache>
                <c:ptCount val="5"/>
                <c:pt idx="0">
                  <c:v>Very easy</c:v>
                </c:pt>
                <c:pt idx="1">
                  <c:v>Easy</c:v>
                </c:pt>
                <c:pt idx="2">
                  <c:v>Difficult</c:v>
                </c:pt>
                <c:pt idx="3">
                  <c:v>Very difficult</c:v>
                </c:pt>
                <c:pt idx="4">
                  <c:v>Unsure</c:v>
                </c:pt>
              </c:strCache>
            </c:strRef>
          </c:cat>
          <c:val>
            <c:numRef>
              <c:f>Sheet1!$B$2:$B$6</c:f>
              <c:numCache>
                <c:formatCode>0%</c:formatCode>
                <c:ptCount val="5"/>
                <c:pt idx="0">
                  <c:v>0.25</c:v>
                </c:pt>
                <c:pt idx="1">
                  <c:v>0.52</c:v>
                </c:pt>
                <c:pt idx="2">
                  <c:v>7.0000000000000021E-2</c:v>
                </c:pt>
                <c:pt idx="3">
                  <c:v>1.0000000000000005E-2</c:v>
                </c:pt>
                <c:pt idx="4">
                  <c:v>0.15000000000000024</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564254168969602"/>
          <c:y val="0"/>
          <c:w val="0.33364445805530385"/>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8.0820077769011706E-2"/>
                  <c:y val="-3.4992462909209212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KCTCS has built relationships with the state universities</c:v>
                </c:pt>
                <c:pt idx="1">
                  <c:v>It increases enrollment if credits transfer</c:v>
                </c:pt>
                <c:pt idx="2">
                  <c:v>Seems like it has become easier</c:v>
                </c:pt>
                <c:pt idx="3">
                  <c:v>Have seen/Experienced credits being transferred easily</c:v>
                </c:pt>
                <c:pt idx="4">
                  <c:v>Colleges are offering more transferable, accredited classes</c:v>
                </c:pt>
                <c:pt idx="5">
                  <c:v>More people are doing it/Has become more common</c:v>
                </c:pt>
                <c:pt idx="6">
                  <c:v>Other Kentucky institutions are more accepting of credits</c:v>
                </c:pt>
                <c:pt idx="7">
                  <c:v>That's what I've heard/Don’t hear complaints</c:v>
                </c:pt>
              </c:strCache>
            </c:strRef>
          </c:cat>
          <c:val>
            <c:numRef>
              <c:f>Sheet1!$B$2:$B$9</c:f>
              <c:numCache>
                <c:formatCode>0%</c:formatCode>
                <c:ptCount val="8"/>
                <c:pt idx="0">
                  <c:v>0.05</c:v>
                </c:pt>
                <c:pt idx="1">
                  <c:v>0.05</c:v>
                </c:pt>
                <c:pt idx="2">
                  <c:v>6.0000000000000032E-2</c:v>
                </c:pt>
                <c:pt idx="3">
                  <c:v>6.0000000000000032E-2</c:v>
                </c:pt>
                <c:pt idx="4">
                  <c:v>6.0000000000000032E-2</c:v>
                </c:pt>
                <c:pt idx="5">
                  <c:v>8.0000000000000043E-2</c:v>
                </c:pt>
                <c:pt idx="6">
                  <c:v>0.11</c:v>
                </c:pt>
                <c:pt idx="7">
                  <c:v>0.12000000000000002</c:v>
                </c:pt>
              </c:numCache>
            </c:numRef>
          </c:val>
        </c:ser>
        <c:dLbls>
          <c:showLegendKey val="0"/>
          <c:showVal val="0"/>
          <c:showCatName val="0"/>
          <c:showSerName val="0"/>
          <c:showPercent val="0"/>
          <c:showBubbleSize val="0"/>
        </c:dLbls>
        <c:gapWidth val="69"/>
        <c:axId val="169384960"/>
        <c:axId val="169399040"/>
      </c:barChart>
      <c:catAx>
        <c:axId val="169384960"/>
        <c:scaling>
          <c:orientation val="minMax"/>
        </c:scaling>
        <c:delete val="0"/>
        <c:axPos val="l"/>
        <c:numFmt formatCode="General"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69399040"/>
        <c:crosses val="autoZero"/>
        <c:auto val="1"/>
        <c:lblAlgn val="ctr"/>
        <c:lblOffset val="100"/>
        <c:noMultiLvlLbl val="0"/>
      </c:catAx>
      <c:valAx>
        <c:axId val="169399040"/>
        <c:scaling>
          <c:orientation val="minMax"/>
        </c:scaling>
        <c:delete val="1"/>
        <c:axPos val="b"/>
        <c:numFmt formatCode="0%" sourceLinked="1"/>
        <c:majorTickMark val="out"/>
        <c:minorTickMark val="none"/>
        <c:tickLblPos val="none"/>
        <c:crossAx val="16938496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392"/>
          <c:y val="0.17696901151169392"/>
          <c:w val="0.62062436322510672"/>
          <c:h val="0.62062436322510672"/>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Lbls>
            <c:dLbl>
              <c:idx val="0"/>
              <c:layout>
                <c:manualLayout>
                  <c:x val="2.1816258974937608E-2"/>
                  <c:y val="-1.6624248388617733E-2"/>
                </c:manualLayout>
              </c:layout>
              <c:showLegendKey val="0"/>
              <c:showVal val="0"/>
              <c:showCatName val="1"/>
              <c:showSerName val="0"/>
              <c:showPercent val="1"/>
              <c:showBubbleSize val="0"/>
            </c:dLbl>
            <c:dLbl>
              <c:idx val="1"/>
              <c:layout>
                <c:manualLayout>
                  <c:x val="-2.5512390988808791E-2"/>
                  <c:y val="8.0575811433172568E-3"/>
                </c:manualLayout>
              </c:layout>
              <c:showLegendKey val="0"/>
              <c:showVal val="0"/>
              <c:showCatName val="1"/>
              <c:showSerName val="0"/>
              <c:showPercent val="1"/>
              <c:showBubbleSize val="0"/>
            </c:dLbl>
            <c:dLbl>
              <c:idx val="2"/>
              <c:layout>
                <c:manualLayout>
                  <c:x val="1.0602010172374858E-2"/>
                  <c:y val="0"/>
                </c:manualLayout>
              </c:layout>
              <c:showLegendKey val="0"/>
              <c:showVal val="0"/>
              <c:showCatName val="1"/>
              <c:showSerName val="0"/>
              <c:showPercent val="1"/>
              <c:showBubbleSize val="0"/>
            </c:dLbl>
            <c:dLbl>
              <c:idx val="3"/>
              <c:layout>
                <c:manualLayout>
                  <c:x val="2.8390813883462356E-2"/>
                  <c:y val="-4.9513881192324034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Sheet1!$A$2:$A$5</c:f>
              <c:strCache>
                <c:ptCount val="4"/>
                <c:pt idx="0">
                  <c:v>Easier</c:v>
                </c:pt>
                <c:pt idx="1">
                  <c:v>Same</c:v>
                </c:pt>
                <c:pt idx="2">
                  <c:v>More difficult</c:v>
                </c:pt>
                <c:pt idx="3">
                  <c:v>Unsure</c:v>
                </c:pt>
              </c:strCache>
            </c:strRef>
          </c:cat>
          <c:val>
            <c:numRef>
              <c:f>Sheet1!$B$2:$B$5</c:f>
              <c:numCache>
                <c:formatCode>0%</c:formatCode>
                <c:ptCount val="4"/>
                <c:pt idx="0">
                  <c:v>0.28000000000000008</c:v>
                </c:pt>
                <c:pt idx="1">
                  <c:v>0.44</c:v>
                </c:pt>
                <c:pt idx="2">
                  <c:v>0.05</c:v>
                </c:pt>
                <c:pt idx="3">
                  <c:v>0.23</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58199521247107"/>
          <c:y val="0"/>
          <c:w val="0.49204433794545493"/>
          <c:h val="0.82702941037162325"/>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4.3286572063528398E-3"/>
                  <c:y val="9.6969886340670247E-3"/>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5"/>
              <c:layout>
                <c:manualLayout>
                  <c:x val="-5.1113667436429533E-2"/>
                  <c:y val="-2.9007805155258012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An employer required job training</c:v>
                </c:pt>
                <c:pt idx="1">
                  <c:v>A certificate in a particular field or area</c:v>
                </c:pt>
                <c:pt idx="2">
                  <c:v>Just take some courses with no particular degree, diploma or certificate in mind</c:v>
                </c:pt>
                <c:pt idx="3">
                  <c:v>A diploma in a particular technical field</c:v>
                </c:pt>
                <c:pt idx="4">
                  <c:v>Associates degree</c:v>
                </c:pt>
                <c:pt idx="5">
                  <c:v>A doctorate degree</c:v>
                </c:pt>
                <c:pt idx="6">
                  <c:v>A masters degree</c:v>
                </c:pt>
                <c:pt idx="7">
                  <c:v>A four-year degree</c:v>
                </c:pt>
              </c:strCache>
            </c:strRef>
          </c:cat>
          <c:val>
            <c:numRef>
              <c:f>Sheet1!$B$2:$B$9</c:f>
              <c:numCache>
                <c:formatCode>0%</c:formatCode>
                <c:ptCount val="8"/>
                <c:pt idx="0">
                  <c:v>1.0000000000000005E-2</c:v>
                </c:pt>
                <c:pt idx="1">
                  <c:v>2.0000000000000011E-2</c:v>
                </c:pt>
                <c:pt idx="2">
                  <c:v>2.0000000000000011E-2</c:v>
                </c:pt>
                <c:pt idx="3">
                  <c:v>0.05</c:v>
                </c:pt>
                <c:pt idx="4">
                  <c:v>6.0000000000000032E-2</c:v>
                </c:pt>
                <c:pt idx="5">
                  <c:v>0.16</c:v>
                </c:pt>
                <c:pt idx="6">
                  <c:v>0.30000000000000032</c:v>
                </c:pt>
                <c:pt idx="7">
                  <c:v>0.38000000000000367</c:v>
                </c:pt>
              </c:numCache>
            </c:numRef>
          </c:val>
        </c:ser>
        <c:ser>
          <c:idx val="1"/>
          <c:order val="1"/>
          <c:tx>
            <c:strRef>
              <c:f>Sheet1!$C$1</c:f>
              <c:strCache>
                <c:ptCount val="1"/>
                <c:pt idx="0">
                  <c:v>Then</c:v>
                </c:pt>
              </c:strCache>
            </c:strRef>
          </c:tx>
          <c:spPr>
            <a:solidFill>
              <a:sysClr val="window" lastClr="FFFFFF">
                <a:lumMod val="50000"/>
              </a:sysClr>
            </a:solidFill>
          </c:spPr>
          <c:invertIfNegative val="0"/>
          <c:dLbls>
            <c:dLbl>
              <c:idx val="0"/>
              <c:layout>
                <c:manualLayout>
                  <c:x val="-3.1190006820051202E-3"/>
                  <c:y val="3.1494196264391602E-3"/>
                </c:manualLayout>
              </c:layout>
              <c:spPr/>
              <c:txPr>
                <a:bodyPr/>
                <a:lstStyle/>
                <a:p>
                  <a:pPr>
                    <a:defRPr sz="1400">
                      <a:solidFill>
                        <a:schemeClr val="tx1"/>
                      </a:solidFill>
                      <a:latin typeface="Arial Narrow" pitchFamily="34" charset="0"/>
                    </a:defRPr>
                  </a:pPr>
                  <a:endParaRPr lang="en-US"/>
                </a:p>
              </c:txPr>
              <c:showLegendKey val="0"/>
              <c:showVal val="1"/>
              <c:showCatName val="0"/>
              <c:showSerName val="0"/>
              <c:showPercent val="0"/>
              <c:showBubbleSize val="0"/>
            </c:dLbl>
            <c:dLbl>
              <c:idx val="1"/>
              <c:layout>
                <c:manualLayout>
                  <c:x val="-3.8987508525064517E-2"/>
                  <c:y val="3.1494196264391602E-3"/>
                </c:manualLayout>
              </c:layout>
              <c:showLegendKey val="0"/>
              <c:showVal val="1"/>
              <c:showCatName val="0"/>
              <c:showSerName val="0"/>
              <c:showPercent val="0"/>
              <c:showBubbleSize val="0"/>
            </c:dLbl>
            <c:dLbl>
              <c:idx val="2"/>
              <c:dLblPos val="inEnd"/>
              <c:showLegendKey val="0"/>
              <c:showVal val="1"/>
              <c:showCatName val="0"/>
              <c:showSerName val="0"/>
              <c:showPercent val="0"/>
              <c:showBubbleSize val="0"/>
            </c:dLbl>
            <c:dLbl>
              <c:idx val="3"/>
              <c:layout>
                <c:manualLayout>
                  <c:x val="-4.8344510571079045E-2"/>
                  <c:y val="0"/>
                </c:manualLayout>
              </c:layout>
              <c:showLegendKey val="0"/>
              <c:showVal val="1"/>
              <c:showCatName val="0"/>
              <c:showSerName val="0"/>
              <c:showPercent val="0"/>
              <c:showBubbleSize val="0"/>
            </c:dLbl>
            <c:dLbl>
              <c:idx val="4"/>
              <c:layout>
                <c:manualLayout>
                  <c:x val="-4.8344510571079045E-2"/>
                  <c:y val="0"/>
                </c:manualLayout>
              </c:layout>
              <c:showLegendKey val="0"/>
              <c:showVal val="1"/>
              <c:showCatName val="0"/>
              <c:showSerName val="0"/>
              <c:showPercent val="0"/>
              <c:showBubbleSize val="0"/>
            </c:dLbl>
            <c:dLbl>
              <c:idx val="5"/>
              <c:layout>
                <c:manualLayout>
                  <c:x val="-4.9904010912082034E-2"/>
                  <c:y val="3.1494196264391602E-3"/>
                </c:manualLayout>
              </c:layout>
              <c:showLegendKey val="0"/>
              <c:showVal val="1"/>
              <c:showCatName val="0"/>
              <c:showSerName val="0"/>
              <c:showPercent val="0"/>
              <c:showBubbleSize val="0"/>
            </c:dLbl>
            <c:dLbl>
              <c:idx val="6"/>
              <c:layout>
                <c:manualLayout>
                  <c:x val="-5.1463511253084432E-2"/>
                  <c:y val="3.1494196264391602E-3"/>
                </c:manualLayout>
              </c:layout>
              <c:showLegendKey val="0"/>
              <c:showVal val="1"/>
              <c:showCatName val="0"/>
              <c:showSerName val="0"/>
              <c:showPercent val="0"/>
              <c:showBubbleSize val="0"/>
            </c:dLbl>
            <c:dLbl>
              <c:idx val="7"/>
              <c:layout>
                <c:manualLayout>
                  <c:x val="-5.1463511253084432E-2"/>
                  <c:y val="3.1494196264391602E-3"/>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Sheet1!$A$2:$A$9</c:f>
              <c:strCache>
                <c:ptCount val="8"/>
                <c:pt idx="0">
                  <c:v>An employer required job training</c:v>
                </c:pt>
                <c:pt idx="1">
                  <c:v>A certificate in a particular field or area</c:v>
                </c:pt>
                <c:pt idx="2">
                  <c:v>Just take some courses with no particular degree, diploma or certificate in mind</c:v>
                </c:pt>
                <c:pt idx="3">
                  <c:v>A diploma in a particular technical field</c:v>
                </c:pt>
                <c:pt idx="4">
                  <c:v>Associates degree</c:v>
                </c:pt>
                <c:pt idx="5">
                  <c:v>A doctorate degree</c:v>
                </c:pt>
                <c:pt idx="6">
                  <c:v>A masters degree</c:v>
                </c:pt>
                <c:pt idx="7">
                  <c:v>A four-year degree</c:v>
                </c:pt>
              </c:strCache>
            </c:strRef>
          </c:cat>
          <c:val>
            <c:numRef>
              <c:f>Sheet1!$C$2:$C$9</c:f>
              <c:numCache>
                <c:formatCode>0%</c:formatCode>
                <c:ptCount val="8"/>
                <c:pt idx="0">
                  <c:v>1.0000000000000005E-2</c:v>
                </c:pt>
                <c:pt idx="1">
                  <c:v>4.0000000000000022E-2</c:v>
                </c:pt>
                <c:pt idx="2">
                  <c:v>4.0000000000000022E-2</c:v>
                </c:pt>
                <c:pt idx="3">
                  <c:v>6.0000000000000032E-2</c:v>
                </c:pt>
                <c:pt idx="4">
                  <c:v>8.0000000000000043E-2</c:v>
                </c:pt>
                <c:pt idx="5">
                  <c:v>0.15000000000000024</c:v>
                </c:pt>
                <c:pt idx="6">
                  <c:v>0.26</c:v>
                </c:pt>
                <c:pt idx="7">
                  <c:v>0.38000000000000367</c:v>
                </c:pt>
              </c:numCache>
            </c:numRef>
          </c:val>
        </c:ser>
        <c:dLbls>
          <c:showLegendKey val="0"/>
          <c:showVal val="0"/>
          <c:showCatName val="0"/>
          <c:showSerName val="0"/>
          <c:showPercent val="0"/>
          <c:showBubbleSize val="0"/>
        </c:dLbls>
        <c:gapWidth val="69"/>
        <c:axId val="111314432"/>
        <c:axId val="111315968"/>
      </c:barChart>
      <c:catAx>
        <c:axId val="11131443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1315968"/>
        <c:crosses val="autoZero"/>
        <c:auto val="1"/>
        <c:lblAlgn val="ctr"/>
        <c:lblOffset val="100"/>
        <c:noMultiLvlLbl val="0"/>
      </c:catAx>
      <c:valAx>
        <c:axId val="111315968"/>
        <c:scaling>
          <c:orientation val="minMax"/>
          <c:max val="0.5"/>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1314432"/>
        <c:crosses val="autoZero"/>
        <c:crossBetween val="between"/>
      </c:valAx>
    </c:plotArea>
    <c:legend>
      <c:legendPos val="b"/>
      <c:layout>
        <c:manualLayout>
          <c:xMode val="edge"/>
          <c:yMode val="edge"/>
          <c:x val="0.5926451262421667"/>
          <c:y val="0.92853495694594557"/>
          <c:w val="0.19522783072029154"/>
          <c:h val="6.8315623427616878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485"/>
          <c:h val="0.795185217841752"/>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Parents want me to/expected</c:v>
                </c:pt>
                <c:pt idx="1">
                  <c:v>For the college experience/sports</c:v>
                </c:pt>
                <c:pt idx="2">
                  <c:v>I want to make more money</c:v>
                </c:pt>
                <c:pt idx="3">
                  <c:v>I want to further my education/Better myself</c:v>
                </c:pt>
                <c:pt idx="4">
                  <c:v>I want a better job</c:v>
                </c:pt>
              </c:strCache>
            </c:strRef>
          </c:cat>
          <c:val>
            <c:numRef>
              <c:f>Sheet1!$B$2:$B$6</c:f>
              <c:numCache>
                <c:formatCode>0%</c:formatCode>
                <c:ptCount val="5"/>
                <c:pt idx="0">
                  <c:v>0.05</c:v>
                </c:pt>
                <c:pt idx="1">
                  <c:v>6.0000000000000032E-2</c:v>
                </c:pt>
                <c:pt idx="2">
                  <c:v>0.23</c:v>
                </c:pt>
                <c:pt idx="3">
                  <c:v>0.47000000000000008</c:v>
                </c:pt>
                <c:pt idx="4">
                  <c:v>0.66000000000000758</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3.3793034326855299E-2"/>
                  <c:y val="3.4993552369091047E-3"/>
                </c:manualLayout>
              </c:layout>
              <c:showLegendKey val="0"/>
              <c:showVal val="1"/>
              <c:showCatName val="0"/>
              <c:showSerName val="0"/>
              <c:showPercent val="0"/>
              <c:showBubbleSize val="0"/>
            </c:dLbl>
            <c:dLbl>
              <c:idx val="1"/>
              <c:layout>
                <c:manualLayout>
                  <c:x val="-4.8275763324078846E-2"/>
                  <c:y val="6.4154104896312214E-17"/>
                </c:manualLayout>
              </c:layout>
              <c:showLegendKey val="0"/>
              <c:showVal val="1"/>
              <c:showCatName val="0"/>
              <c:showSerName val="0"/>
              <c:showPercent val="0"/>
              <c:showBubbleSize val="0"/>
            </c:dLbl>
            <c:dLbl>
              <c:idx val="2"/>
              <c:layout>
                <c:manualLayout>
                  <c:x val="-4.8275763324078846E-2"/>
                  <c:y val="0"/>
                </c:manualLayout>
              </c:layout>
              <c:showLegendKey val="0"/>
              <c:showVal val="1"/>
              <c:showCatName val="0"/>
              <c:showSerName val="0"/>
              <c:showPercent val="0"/>
              <c:showBubbleSize val="0"/>
            </c:dLbl>
            <c:dLbl>
              <c:idx val="3"/>
              <c:layout>
                <c:manualLayout>
                  <c:x val="-5.1494147545684273E-2"/>
                  <c:y val="0"/>
                </c:manualLayout>
              </c:layout>
              <c:showLegendKey val="0"/>
              <c:showVal val="1"/>
              <c:showCatName val="0"/>
              <c:showSerName val="0"/>
              <c:showPercent val="0"/>
              <c:showBubbleSize val="0"/>
            </c:dLbl>
            <c:dLbl>
              <c:idx val="4"/>
              <c:layout>
                <c:manualLayout>
                  <c:x val="-5.3103339656486913E-2"/>
                  <c:y val="-3.4993552369091047E-3"/>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Parents want me to/expected</c:v>
                </c:pt>
                <c:pt idx="1">
                  <c:v>For the college experience/sports</c:v>
                </c:pt>
                <c:pt idx="2">
                  <c:v>I want to make more money</c:v>
                </c:pt>
                <c:pt idx="3">
                  <c:v>I want to further my education/Better myself</c:v>
                </c:pt>
                <c:pt idx="4">
                  <c:v>I want a better job</c:v>
                </c:pt>
              </c:strCache>
            </c:strRef>
          </c:cat>
          <c:val>
            <c:numRef>
              <c:f>Sheet1!$C$2:$C$6</c:f>
              <c:numCache>
                <c:formatCode>General</c:formatCode>
                <c:ptCount val="5"/>
                <c:pt idx="2" formatCode="0%">
                  <c:v>6.0000000000000032E-2</c:v>
                </c:pt>
                <c:pt idx="3" formatCode="0%">
                  <c:v>0.46</c:v>
                </c:pt>
                <c:pt idx="4" formatCode="0%">
                  <c:v>0.35000000000000031</c:v>
                </c:pt>
              </c:numCache>
            </c:numRef>
          </c:val>
        </c:ser>
        <c:dLbls>
          <c:showLegendKey val="0"/>
          <c:showVal val="0"/>
          <c:showCatName val="0"/>
          <c:showSerName val="0"/>
          <c:showPercent val="0"/>
          <c:showBubbleSize val="0"/>
        </c:dLbls>
        <c:gapWidth val="69"/>
        <c:axId val="111579904"/>
        <c:axId val="111581440"/>
      </c:barChart>
      <c:catAx>
        <c:axId val="11157990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1581440"/>
        <c:crosses val="autoZero"/>
        <c:auto val="1"/>
        <c:lblAlgn val="ctr"/>
        <c:lblOffset val="100"/>
        <c:noMultiLvlLbl val="0"/>
      </c:catAx>
      <c:valAx>
        <c:axId val="111581440"/>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1579904"/>
        <c:crosses val="autoZero"/>
        <c:crossBetween val="between"/>
      </c:valAx>
    </c:plotArea>
    <c:legend>
      <c:legendPos val="b"/>
      <c:layout>
        <c:manualLayout>
          <c:xMode val="edge"/>
          <c:yMode val="edge"/>
          <c:x val="0.48134445846820878"/>
          <c:y val="0.9205943944186662"/>
          <c:w val="0.20466693587901624"/>
          <c:h val="7.5906250344424733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519"/>
          <c:h val="0.795185217841752"/>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Not interested</c:v>
                </c:pt>
                <c:pt idx="1">
                  <c:v>I want to make more money</c:v>
                </c:pt>
                <c:pt idx="2">
                  <c:v>Costs too much</c:v>
                </c:pt>
                <c:pt idx="3">
                  <c:v>I want to futher my education/Better myself</c:v>
                </c:pt>
                <c:pt idx="4">
                  <c:v>I want a better job</c:v>
                </c:pt>
              </c:strCache>
            </c:strRef>
          </c:cat>
          <c:val>
            <c:numRef>
              <c:f>Sheet1!$B$2:$B$6</c:f>
              <c:numCache>
                <c:formatCode>0%</c:formatCode>
                <c:ptCount val="5"/>
                <c:pt idx="0">
                  <c:v>6.0000000000000032E-2</c:v>
                </c:pt>
                <c:pt idx="1">
                  <c:v>0.14000000000000001</c:v>
                </c:pt>
                <c:pt idx="2">
                  <c:v>0.16</c:v>
                </c:pt>
                <c:pt idx="3">
                  <c:v>0.33000000000000357</c:v>
                </c:pt>
                <c:pt idx="4">
                  <c:v>0.53</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3.3793034326855299E-2"/>
                  <c:y val="3.4993552369091047E-3"/>
                </c:manualLayout>
              </c:layout>
              <c:showLegendKey val="0"/>
              <c:showVal val="1"/>
              <c:showCatName val="0"/>
              <c:showSerName val="0"/>
              <c:showPercent val="0"/>
              <c:showBubbleSize val="0"/>
            </c:dLbl>
            <c:dLbl>
              <c:idx val="1"/>
              <c:layout>
                <c:manualLayout>
                  <c:x val="-4.8275763324078846E-2"/>
                  <c:y val="6.415410489631235E-17"/>
                </c:manualLayout>
              </c:layout>
              <c:showLegendKey val="0"/>
              <c:showVal val="1"/>
              <c:showCatName val="0"/>
              <c:showSerName val="0"/>
              <c:showPercent val="0"/>
              <c:showBubbleSize val="0"/>
            </c:dLbl>
            <c:dLbl>
              <c:idx val="2"/>
              <c:layout>
                <c:manualLayout>
                  <c:x val="-4.0229802770063564E-2"/>
                  <c:y val="-3.4993552369091047E-3"/>
                </c:manualLayout>
              </c:layout>
              <c:showLegendKey val="0"/>
              <c:showVal val="1"/>
              <c:showCatName val="0"/>
              <c:showSerName val="0"/>
              <c:showPercent val="0"/>
              <c:showBubbleSize val="0"/>
            </c:dLbl>
            <c:dLbl>
              <c:idx val="3"/>
              <c:layout>
                <c:manualLayout>
                  <c:x val="-5.1494147545684273E-2"/>
                  <c:y val="0"/>
                </c:manualLayout>
              </c:layout>
              <c:showLegendKey val="0"/>
              <c:showVal val="1"/>
              <c:showCatName val="0"/>
              <c:showSerName val="0"/>
              <c:showPercent val="0"/>
              <c:showBubbleSize val="0"/>
            </c:dLbl>
            <c:dLbl>
              <c:idx val="4"/>
              <c:layout>
                <c:manualLayout>
                  <c:x val="-5.3103339656486913E-2"/>
                  <c:y val="-3.4993552369091047E-3"/>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Not interested</c:v>
                </c:pt>
                <c:pt idx="1">
                  <c:v>I want to make more money</c:v>
                </c:pt>
                <c:pt idx="2">
                  <c:v>Costs too much</c:v>
                </c:pt>
                <c:pt idx="3">
                  <c:v>I want to futher my education/Better myself</c:v>
                </c:pt>
                <c:pt idx="4">
                  <c:v>I want a better job</c:v>
                </c:pt>
              </c:strCache>
            </c:strRef>
          </c:cat>
          <c:val>
            <c:numRef>
              <c:f>Sheet1!$C$2:$C$6</c:f>
              <c:numCache>
                <c:formatCode>0%</c:formatCode>
                <c:ptCount val="5"/>
                <c:pt idx="1">
                  <c:v>0.13</c:v>
                </c:pt>
                <c:pt idx="2">
                  <c:v>8.0000000000000043E-2</c:v>
                </c:pt>
                <c:pt idx="3">
                  <c:v>0.53</c:v>
                </c:pt>
                <c:pt idx="4">
                  <c:v>0.22</c:v>
                </c:pt>
              </c:numCache>
            </c:numRef>
          </c:val>
        </c:ser>
        <c:dLbls>
          <c:showLegendKey val="0"/>
          <c:showVal val="0"/>
          <c:showCatName val="0"/>
          <c:showSerName val="0"/>
          <c:showPercent val="0"/>
          <c:showBubbleSize val="0"/>
        </c:dLbls>
        <c:gapWidth val="69"/>
        <c:axId val="133517696"/>
        <c:axId val="133519232"/>
      </c:barChart>
      <c:catAx>
        <c:axId val="13351769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519232"/>
        <c:crosses val="autoZero"/>
        <c:auto val="1"/>
        <c:lblAlgn val="ctr"/>
        <c:lblOffset val="100"/>
        <c:noMultiLvlLbl val="0"/>
      </c:catAx>
      <c:valAx>
        <c:axId val="133519232"/>
        <c:scaling>
          <c:orientation val="minMax"/>
          <c:max val="0.70000000000000062"/>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517696"/>
        <c:crosses val="autoZero"/>
        <c:crossBetween val="between"/>
      </c:valAx>
    </c:plotArea>
    <c:legend>
      <c:legendPos val="b"/>
      <c:layout>
        <c:manualLayout>
          <c:xMode val="edge"/>
          <c:yMode val="edge"/>
          <c:x val="0.48134445846820878"/>
          <c:y val="0.91420424555999402"/>
          <c:w val="0.19662097532500267"/>
          <c:h val="7.5906250344424733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09951881014871"/>
          <c:y val="2.7923801280899416E-2"/>
          <c:w val="0.5167561242344707"/>
          <c:h val="0.86398066548576513"/>
        </c:manualLayout>
      </c:layout>
      <c:barChart>
        <c:barDir val="bar"/>
        <c:grouping val="stack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Sheet1!$A$2:$A$10</c:f>
              <c:strCache>
                <c:ptCount val="9"/>
                <c:pt idx="0">
                  <c:v>Just for something different to do</c:v>
                </c:pt>
                <c:pt idx="1">
                  <c:v>Because I couldn't find a job right away</c:v>
                </c:pt>
                <c:pt idx="2">
                  <c:v>Because my family or friends encourage me to go</c:v>
                </c:pt>
                <c:pt idx="3">
                  <c:v>To earn credits to transfer to a four year college or university</c:v>
                </c:pt>
                <c:pt idx="4">
                  <c:v>For self improvement or personal enjoyment</c:v>
                </c:pt>
                <c:pt idx="5">
                  <c:v>To learn more about a special topic or subject</c:v>
                </c:pt>
                <c:pt idx="6">
                  <c:v>To earn more money when working</c:v>
                </c:pt>
                <c:pt idx="7">
                  <c:v>To get a degree or certification in a specialized field</c:v>
                </c:pt>
                <c:pt idx="8">
                  <c:v>To get a better job</c:v>
                </c:pt>
              </c:strCache>
            </c:strRef>
          </c:cat>
          <c:val>
            <c:numRef>
              <c:f>Sheet1!$B$2:$B$10</c:f>
              <c:numCache>
                <c:formatCode>0%</c:formatCode>
                <c:ptCount val="9"/>
                <c:pt idx="0">
                  <c:v>0.13</c:v>
                </c:pt>
                <c:pt idx="1">
                  <c:v>0.19</c:v>
                </c:pt>
                <c:pt idx="2">
                  <c:v>0.45</c:v>
                </c:pt>
                <c:pt idx="3">
                  <c:v>0.47000000000000008</c:v>
                </c:pt>
                <c:pt idx="4">
                  <c:v>0.67000000000000914</c:v>
                </c:pt>
                <c:pt idx="5">
                  <c:v>0.760000000000008</c:v>
                </c:pt>
                <c:pt idx="6">
                  <c:v>0.77000000000000801</c:v>
                </c:pt>
                <c:pt idx="7">
                  <c:v>0.86000000000000065</c:v>
                </c:pt>
                <c:pt idx="8">
                  <c:v>0.88</c:v>
                </c:pt>
              </c:numCache>
            </c:numRef>
          </c:val>
        </c:ser>
        <c:dLbls>
          <c:showLegendKey val="0"/>
          <c:showVal val="0"/>
          <c:showCatName val="0"/>
          <c:showSerName val="0"/>
          <c:showPercent val="0"/>
          <c:showBubbleSize val="0"/>
        </c:dLbls>
        <c:gapWidth val="41"/>
        <c:overlap val="100"/>
        <c:axId val="136481024"/>
        <c:axId val="136486912"/>
      </c:barChart>
      <c:catAx>
        <c:axId val="13648102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6486912"/>
        <c:crosses val="autoZero"/>
        <c:auto val="1"/>
        <c:lblAlgn val="ctr"/>
        <c:lblOffset val="100"/>
        <c:noMultiLvlLbl val="0"/>
      </c:catAx>
      <c:valAx>
        <c:axId val="136486912"/>
        <c:scaling>
          <c:orientation val="minMax"/>
          <c:max val="1"/>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6481024"/>
        <c:crosses val="autoZero"/>
        <c:crossBetween val="between"/>
        <c:majorUnit val="0.2"/>
      </c:valAx>
    </c:plotArea>
    <c:legend>
      <c:legendPos val="b"/>
      <c:layout>
        <c:manualLayout>
          <c:xMode val="edge"/>
          <c:yMode val="edge"/>
          <c:x val="0.79388517060367925"/>
          <c:y val="0.74930604466172268"/>
          <c:w val="6.2033464566929132E-2"/>
          <c:h val="6.130889126029717E-2"/>
        </c:manualLayout>
      </c:layout>
      <c:overlay val="0"/>
      <c:txPr>
        <a:bodyPr/>
        <a:lstStyle/>
        <a:p>
          <a:pPr>
            <a:defRPr sz="1400">
              <a:solidFill>
                <a:schemeClr val="tx1">
                  <a:lumMod val="50000"/>
                  <a:lumOff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4"/>
            <a:ext cx="3038474" cy="465621"/>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346" y="14"/>
            <a:ext cx="3038474" cy="465621"/>
          </a:xfrm>
          <a:prstGeom prst="rect">
            <a:avLst/>
          </a:prstGeom>
        </p:spPr>
        <p:txBody>
          <a:bodyPr vert="horz" lIns="92291" tIns="46145" rIns="92291" bIns="46145" rtlCol="0"/>
          <a:lstStyle>
            <a:lvl1pPr algn="r">
              <a:defRPr sz="1300"/>
            </a:lvl1pPr>
          </a:lstStyle>
          <a:p>
            <a:fld id="{DA678886-A82A-47E6-9246-CCCFF0AF4495}" type="datetimeFigureOut">
              <a:rPr lang="en-US" smtClean="0"/>
              <a:pPr/>
              <a:t>1/9/2012</a:t>
            </a:fld>
            <a:endParaRPr lang="en-US" dirty="0"/>
          </a:p>
        </p:txBody>
      </p:sp>
      <p:sp>
        <p:nvSpPr>
          <p:cNvPr id="4" name="Footer Placeholder 3"/>
          <p:cNvSpPr>
            <a:spLocks noGrp="1"/>
          </p:cNvSpPr>
          <p:nvPr>
            <p:ph type="ftr" sz="quarter" idx="2"/>
          </p:nvPr>
        </p:nvSpPr>
        <p:spPr>
          <a:xfrm>
            <a:off x="5" y="8829205"/>
            <a:ext cx="3038474" cy="465621"/>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6" y="8829205"/>
            <a:ext cx="3038474" cy="465621"/>
          </a:xfrm>
          <a:prstGeom prst="rect">
            <a:avLst/>
          </a:prstGeom>
        </p:spPr>
        <p:txBody>
          <a:bodyPr vert="horz" lIns="92291" tIns="46145" rIns="92291" bIns="46145" rtlCol="0" anchor="b"/>
          <a:lstStyle>
            <a:lvl1pPr algn="r">
              <a:defRPr sz="1300"/>
            </a:lvl1pPr>
          </a:lstStyle>
          <a:p>
            <a:fld id="{09F35700-652F-42A3-9F11-03BEBBA66D65}" type="slidenum">
              <a:rPr lang="en-US" smtClean="0"/>
              <a:pPr/>
              <a:t>‹#›</a:t>
            </a:fld>
            <a:endParaRPr lang="en-US" dirty="0"/>
          </a:p>
        </p:txBody>
      </p:sp>
    </p:spTree>
    <p:extLst>
      <p:ext uri="{BB962C8B-B14F-4D97-AF65-F5344CB8AC3E}">
        <p14:creationId xmlns:p14="http://schemas.microsoft.com/office/powerpoint/2010/main" val="1506657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 y="0"/>
            <a:ext cx="3038474"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defRPr sz="1300"/>
            </a:lvl1pPr>
          </a:lstStyle>
          <a:p>
            <a:endParaRPr lang="en-US" dirty="0"/>
          </a:p>
        </p:txBody>
      </p:sp>
      <p:sp>
        <p:nvSpPr>
          <p:cNvPr id="49155" name="Rectangle 3"/>
          <p:cNvSpPr>
            <a:spLocks noGrp="1" noChangeArrowheads="1"/>
          </p:cNvSpPr>
          <p:nvPr>
            <p:ph type="dt" idx="1"/>
          </p:nvPr>
        </p:nvSpPr>
        <p:spPr bwMode="auto">
          <a:xfrm>
            <a:off x="3970346" y="0"/>
            <a:ext cx="3038474"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a:defRPr sz="1300"/>
            </a:lvl1pPr>
          </a:lstStyle>
          <a:p>
            <a:endParaRPr lang="en-US" dirty="0"/>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701676" y="4416449"/>
            <a:ext cx="5607050" cy="4183063"/>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5" y="8829675"/>
            <a:ext cx="3038474"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defRPr sz="1300"/>
            </a:lvl1pPr>
          </a:lstStyle>
          <a:p>
            <a:endParaRPr lang="en-US" dirty="0"/>
          </a:p>
        </p:txBody>
      </p:sp>
      <p:sp>
        <p:nvSpPr>
          <p:cNvPr id="49159" name="Rectangle 7"/>
          <p:cNvSpPr>
            <a:spLocks noGrp="1" noChangeArrowheads="1"/>
          </p:cNvSpPr>
          <p:nvPr>
            <p:ph type="sldNum" sz="quarter" idx="5"/>
          </p:nvPr>
        </p:nvSpPr>
        <p:spPr bwMode="auto">
          <a:xfrm>
            <a:off x="3970346" y="8829675"/>
            <a:ext cx="3038474"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a:defRPr sz="1300"/>
            </a:lvl1pPr>
          </a:lstStyle>
          <a:p>
            <a:fld id="{94BD1F4A-CB40-49CF-87B5-A4D2DFE5A565}" type="slidenum">
              <a:rPr lang="en-US"/>
              <a:pPr/>
              <a:t>‹#›</a:t>
            </a:fld>
            <a:endParaRPr lang="en-US" dirty="0"/>
          </a:p>
        </p:txBody>
      </p:sp>
    </p:spTree>
    <p:extLst>
      <p:ext uri="{BB962C8B-B14F-4D97-AF65-F5344CB8AC3E}">
        <p14:creationId xmlns:p14="http://schemas.microsoft.com/office/powerpoint/2010/main" val="17433692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18</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19</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5236" name="Slide Number Placeholder 3"/>
          <p:cNvSpPr>
            <a:spLocks noGrp="1"/>
          </p:cNvSpPr>
          <p:nvPr>
            <p:ph type="sldNum" sz="quarter" idx="5"/>
          </p:nvPr>
        </p:nvSpPr>
        <p:spPr>
          <a:noFill/>
        </p:spPr>
        <p:txBody>
          <a:bodyPr/>
          <a:lstStyle/>
          <a:p>
            <a:fld id="{55DCDCE4-CE3B-4931-A591-8A0D8BC35F45}" type="slidenum">
              <a:rPr lang="en-US" smtClean="0"/>
              <a:pPr/>
              <a:t>1</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21</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25</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26</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27</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28</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29</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30</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31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2D72FC0-7574-490A-A2E0-D4222174FCAB}" type="slidenum">
              <a:rPr lang="en-US" smtClean="0"/>
              <a:pPr/>
              <a:t>2</a:t>
            </a:fld>
            <a:endParaRPr lang="en-US" smtClean="0"/>
          </a:p>
        </p:txBody>
      </p:sp>
      <p:sp>
        <p:nvSpPr>
          <p:cNvPr id="15363" name="Rectangle 2"/>
          <p:cNvSpPr>
            <a:spLocks noGrp="1" noRot="1" noChangeAspect="1" noChangeArrowheads="1" noTextEdit="1"/>
          </p:cNvSpPr>
          <p:nvPr>
            <p:ph type="sldImg"/>
          </p:nvPr>
        </p:nvSpPr>
        <p:spPr>
          <a:xfrm>
            <a:off x="1189038" y="696913"/>
            <a:ext cx="4648200" cy="3486150"/>
          </a:xfrm>
          <a:ln/>
        </p:spPr>
      </p:sp>
      <p:sp>
        <p:nvSpPr>
          <p:cNvPr id="15364" name="Rectangle 3"/>
          <p:cNvSpPr>
            <a:spLocks noGrp="1" noChangeArrowheads="1"/>
          </p:cNvSpPr>
          <p:nvPr>
            <p:ph type="body" idx="1"/>
          </p:nvPr>
        </p:nvSpPr>
        <p:spPr>
          <a:xfrm>
            <a:off x="935041" y="4414838"/>
            <a:ext cx="5140325" cy="418465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32</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33</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34</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35</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36</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37</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38</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39</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40</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41</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2D72FC0-7574-490A-A2E0-D4222174FCAB}" type="slidenum">
              <a:rPr lang="en-US" smtClean="0"/>
              <a:pPr/>
              <a:t>3</a:t>
            </a:fld>
            <a:endParaRPr lang="en-US" smtClean="0"/>
          </a:p>
        </p:txBody>
      </p:sp>
      <p:sp>
        <p:nvSpPr>
          <p:cNvPr id="15363" name="Rectangle 2"/>
          <p:cNvSpPr>
            <a:spLocks noGrp="1" noRot="1" noChangeAspect="1" noChangeArrowheads="1" noTextEdit="1"/>
          </p:cNvSpPr>
          <p:nvPr>
            <p:ph type="sldImg"/>
          </p:nvPr>
        </p:nvSpPr>
        <p:spPr>
          <a:xfrm>
            <a:off x="1189038" y="696913"/>
            <a:ext cx="4648200" cy="3486150"/>
          </a:xfrm>
          <a:ln/>
        </p:spPr>
      </p:sp>
      <p:sp>
        <p:nvSpPr>
          <p:cNvPr id="15364" name="Rectangle 3"/>
          <p:cNvSpPr>
            <a:spLocks noGrp="1" noChangeArrowheads="1"/>
          </p:cNvSpPr>
          <p:nvPr>
            <p:ph type="body" idx="1"/>
          </p:nvPr>
        </p:nvSpPr>
        <p:spPr>
          <a:xfrm>
            <a:off x="935041" y="4414838"/>
            <a:ext cx="5140325" cy="4184650"/>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42</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43</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44</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45</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4</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5</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6</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Rectangle 7"/>
          <p:cNvSpPr/>
          <p:nvPr userDrawn="1"/>
        </p:nvSpPr>
        <p:spPr>
          <a:xfrm>
            <a:off x="0" y="332232"/>
            <a:ext cx="9144000" cy="381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Arial Narrow" pitchFamily="34" charset="0"/>
            </a:endParaRPr>
          </a:p>
        </p:txBody>
      </p:sp>
      <p:sp>
        <p:nvSpPr>
          <p:cNvPr id="11" name="Rectangle 4"/>
          <p:cNvSpPr>
            <a:spLocks noChangeArrowheads="1"/>
          </p:cNvSpPr>
          <p:nvPr userDrawn="1"/>
        </p:nvSpPr>
        <p:spPr bwMode="auto">
          <a:xfrm>
            <a:off x="1371600" y="6553200"/>
            <a:ext cx="7772400" cy="304800"/>
          </a:xfrm>
          <a:prstGeom prst="rect">
            <a:avLst/>
          </a:prstGeom>
          <a:solidFill>
            <a:schemeClr val="accent3">
              <a:lumMod val="75000"/>
            </a:schemeClr>
          </a:solidFill>
          <a:ln w="9525">
            <a:noFill/>
            <a:miter lim="800000"/>
            <a:headEnd/>
            <a:tailEnd/>
          </a:ln>
          <a:effectLst/>
        </p:spPr>
        <p:txBody>
          <a:bodyPr wrap="none" anchor="ctr"/>
          <a:lstStyle/>
          <a:p>
            <a:endParaRPr lang="en-US" dirty="0">
              <a:latin typeface="Arial Narrow" pitchFamily="34" charset="0"/>
            </a:endParaRPr>
          </a:p>
        </p:txBody>
      </p:sp>
      <p:pic>
        <p:nvPicPr>
          <p:cNvPr id="12" name="Picture 11" descr="HIS Logo.jpg"/>
          <p:cNvPicPr>
            <a:picLocks noChangeAspect="1"/>
          </p:cNvPicPr>
          <p:nvPr userDrawn="1"/>
        </p:nvPicPr>
        <p:blipFill>
          <a:blip r:embed="rId2" cstate="print"/>
          <a:stretch>
            <a:fillRect/>
          </a:stretch>
        </p:blipFill>
        <p:spPr>
          <a:xfrm>
            <a:off x="69980" y="6400800"/>
            <a:ext cx="1225420" cy="300228"/>
          </a:xfrm>
          <a:prstGeom prst="rect">
            <a:avLst/>
          </a:prstGeom>
        </p:spPr>
      </p:pic>
      <p:sp>
        <p:nvSpPr>
          <p:cNvPr id="13" name="Oval 12"/>
          <p:cNvSpPr/>
          <p:nvPr userDrawn="1"/>
        </p:nvSpPr>
        <p:spPr>
          <a:xfrm>
            <a:off x="8534400" y="6477000"/>
            <a:ext cx="304800" cy="30480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8515350" y="6489784"/>
            <a:ext cx="349776" cy="253916"/>
          </a:xfrm>
          <a:prstGeom prst="rect">
            <a:avLst/>
          </a:prstGeom>
        </p:spPr>
        <p:txBody>
          <a:bodyPr wrap="none">
            <a:spAutoFit/>
          </a:bodyPr>
          <a:lstStyle/>
          <a:p>
            <a:fld id="{0BBBC450-371C-40CD-A248-84A53417F5F5}" type="slidenum">
              <a:rPr lang="en-US" sz="1050" smtClean="0">
                <a:solidFill>
                  <a:schemeClr val="accent4">
                    <a:lumMod val="75000"/>
                  </a:schemeClr>
                </a:solidFill>
              </a:rPr>
              <a:pPr/>
              <a:t>‹#›</a:t>
            </a:fld>
            <a:endParaRPr lang="en-US" sz="1050" dirty="0">
              <a:solidFill>
                <a:schemeClr val="accent4">
                  <a:lumMod val="75000"/>
                </a:schemeClr>
              </a:solidFill>
            </a:endParaRPr>
          </a:p>
        </p:txBody>
      </p:sp>
      <p:sp>
        <p:nvSpPr>
          <p:cNvPr id="7" name="TextBox 6"/>
          <p:cNvSpPr txBox="1"/>
          <p:nvPr userDrawn="1"/>
        </p:nvSpPr>
        <p:spPr>
          <a:xfrm>
            <a:off x="8122587" y="0"/>
            <a:ext cx="1057973" cy="738664"/>
          </a:xfrm>
          <a:prstGeom prst="rect">
            <a:avLst/>
          </a:prstGeom>
          <a:solidFill>
            <a:schemeClr val="bg1">
              <a:lumMod val="50000"/>
            </a:schemeClr>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dirty="0" smtClean="0">
                <a:solidFill>
                  <a:schemeClr val="bg1"/>
                </a:solidFill>
                <a:latin typeface="Arial Narrow" pitchFamily="34" charset="0"/>
              </a:rPr>
              <a:t>Younger Prospective Students</a:t>
            </a:r>
            <a:endParaRPr lang="en-US" sz="1400" dirty="0">
              <a:solidFill>
                <a:schemeClr val="bg1"/>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F6EB6-2FB1-4F44-895F-6F20780D5E68}"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val 6"/>
          <p:cNvSpPr/>
          <p:nvPr userDrawn="1"/>
        </p:nvSpPr>
        <p:spPr>
          <a:xfrm>
            <a:off x="8534400" y="6477000"/>
            <a:ext cx="304800" cy="30480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515350" y="6489784"/>
            <a:ext cx="349776" cy="253916"/>
          </a:xfrm>
          <a:prstGeom prst="rect">
            <a:avLst/>
          </a:prstGeom>
        </p:spPr>
        <p:txBody>
          <a:bodyPr wrap="none">
            <a:spAutoFit/>
          </a:bodyPr>
          <a:lstStyle/>
          <a:p>
            <a:fld id="{0BBBC450-371C-40CD-A248-84A53417F5F5}" type="slidenum">
              <a:rPr lang="en-US" sz="1050" smtClean="0">
                <a:solidFill>
                  <a:schemeClr val="accent4">
                    <a:lumMod val="75000"/>
                  </a:schemeClr>
                </a:solidFill>
              </a:rPr>
              <a:pPr/>
              <a:t>‹#›</a:t>
            </a:fld>
            <a:endParaRPr lang="en-US" sz="1050" dirty="0">
              <a:solidFill>
                <a:schemeClr val="accent4">
                  <a:lumMod val="7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1F6EB6-2FB1-4F44-895F-6F20780D5E68}"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1F6EB6-2FB1-4F44-895F-6F20780D5E68}" type="datetimeFigureOut">
              <a:rPr lang="en-US" smtClean="0"/>
              <a:pPr/>
              <a:t>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1F6EB6-2FB1-4F44-895F-6F20780D5E68}" type="datetimeFigureOut">
              <a:rPr lang="en-US" smtClean="0"/>
              <a:pPr/>
              <a:t>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F6EB6-2FB1-4F44-895F-6F20780D5E68}" type="datetimeFigureOut">
              <a:rPr lang="en-US" smtClean="0"/>
              <a:pPr/>
              <a:t>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F6EB6-2FB1-4F44-895F-6F20780D5E68}"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F6EB6-2FB1-4F44-895F-6F20780D5E68}" type="datetimeFigureOut">
              <a:rPr lang="en-US" smtClean="0"/>
              <a:pPr/>
              <a:t>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0EB42-8EB9-45AD-9072-D2F2759D98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3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41.xml.rels><?xml version="1.0" encoding="UTF-8" standalone="yes"?>
<Relationships xmlns="http://schemas.openxmlformats.org/package/2006/relationships"><Relationship Id="rId3" Type="http://schemas.openxmlformats.org/officeDocument/2006/relationships/chart" Target="../charts/chart49.xml"/><Relationship Id="rId7"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4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chart" Target="../charts/chart56.xml"/></Relationships>
</file>

<file path=ppt/slides/_rels/slide4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59.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3886200"/>
            <a:ext cx="9144000" cy="1066800"/>
          </a:xfrm>
          <a:prstGeom prst="rect">
            <a:avLst/>
          </a:prstGeom>
          <a:solidFill>
            <a:schemeClr val="accent4">
              <a:lumMod val="75000"/>
            </a:schemeClr>
          </a:solidFill>
          <a:ln w="9525">
            <a:noFill/>
            <a:miter lim="800000"/>
            <a:headEnd/>
            <a:tailEnd/>
          </a:ln>
          <a:effectLst/>
        </p:spPr>
        <p:txBody>
          <a:bodyPr wrap="none" anchor="ctr"/>
          <a:lstStyle/>
          <a:p>
            <a:endParaRPr lang="en-US" dirty="0">
              <a:latin typeface="Arial Narrow" pitchFamily="34" charset="0"/>
            </a:endParaRPr>
          </a:p>
        </p:txBody>
      </p:sp>
      <p:sp>
        <p:nvSpPr>
          <p:cNvPr id="3078" name="Line 15"/>
          <p:cNvSpPr>
            <a:spLocks noChangeShapeType="1"/>
          </p:cNvSpPr>
          <p:nvPr/>
        </p:nvSpPr>
        <p:spPr bwMode="auto">
          <a:xfrm>
            <a:off x="990600" y="2743200"/>
            <a:ext cx="8153400" cy="0"/>
          </a:xfrm>
          <a:prstGeom prst="line">
            <a:avLst/>
          </a:prstGeom>
          <a:noFill/>
          <a:ln w="9525">
            <a:solidFill>
              <a:schemeClr val="bg1">
                <a:lumMod val="50000"/>
              </a:schemeClr>
            </a:solidFill>
            <a:round/>
            <a:headEnd/>
            <a:tailEnd/>
          </a:ln>
        </p:spPr>
        <p:txBody>
          <a:bodyPr/>
          <a:lstStyle/>
          <a:p>
            <a:endParaRPr lang="en-US" dirty="0"/>
          </a:p>
        </p:txBody>
      </p:sp>
      <p:sp>
        <p:nvSpPr>
          <p:cNvPr id="8" name="Text Box 10"/>
          <p:cNvSpPr txBox="1">
            <a:spLocks noChangeArrowheads="1"/>
          </p:cNvSpPr>
          <p:nvPr/>
        </p:nvSpPr>
        <p:spPr bwMode="auto">
          <a:xfrm>
            <a:off x="914400" y="2819400"/>
            <a:ext cx="7772400" cy="553998"/>
          </a:xfrm>
          <a:prstGeom prst="rect">
            <a:avLst/>
          </a:prstGeom>
          <a:noFill/>
          <a:ln w="9525">
            <a:noFill/>
            <a:miter lim="800000"/>
            <a:headEnd/>
            <a:tailEnd/>
          </a:ln>
        </p:spPr>
        <p:txBody>
          <a:bodyPr wrap="square">
            <a:spAutoFit/>
          </a:bodyPr>
          <a:lstStyle/>
          <a:p>
            <a:pPr>
              <a:lnSpc>
                <a:spcPct val="150000"/>
              </a:lnSpc>
            </a:pPr>
            <a:r>
              <a:rPr lang="en-US" sz="2000" dirty="0" smtClean="0">
                <a:solidFill>
                  <a:schemeClr val="accent3">
                    <a:lumMod val="75000"/>
                  </a:schemeClr>
                </a:solidFill>
                <a:latin typeface="Arial Narrow" pitchFamily="34" charset="0"/>
              </a:rPr>
              <a:t>Younger Prospective Students</a:t>
            </a:r>
            <a:r>
              <a:rPr lang="en-US" sz="2000" smtClean="0">
                <a:solidFill>
                  <a:schemeClr val="accent3">
                    <a:lumMod val="75000"/>
                  </a:schemeClr>
                </a:solidFill>
                <a:latin typeface="Arial Narrow" pitchFamily="34" charset="0"/>
              </a:rPr>
              <a:t>: Then &amp; Now</a:t>
            </a:r>
            <a:endParaRPr lang="en-US" sz="2000" dirty="0" smtClean="0">
              <a:solidFill>
                <a:schemeClr val="accent3">
                  <a:lumMod val="75000"/>
                </a:schemeClr>
              </a:solidFill>
              <a:latin typeface="Arial Narrow" pitchFamily="34" charset="0"/>
            </a:endParaRPr>
          </a:p>
        </p:txBody>
      </p:sp>
      <p:sp>
        <p:nvSpPr>
          <p:cNvPr id="7" name="Text Box 10"/>
          <p:cNvSpPr txBox="1">
            <a:spLocks noChangeArrowheads="1"/>
          </p:cNvSpPr>
          <p:nvPr/>
        </p:nvSpPr>
        <p:spPr bwMode="auto">
          <a:xfrm>
            <a:off x="990600" y="4000500"/>
            <a:ext cx="7010400" cy="553998"/>
          </a:xfrm>
          <a:prstGeom prst="rect">
            <a:avLst/>
          </a:prstGeom>
          <a:noFill/>
          <a:ln w="9525">
            <a:noFill/>
            <a:miter lim="800000"/>
            <a:headEnd/>
            <a:tailEnd/>
          </a:ln>
        </p:spPr>
        <p:txBody>
          <a:bodyPr wrap="square">
            <a:spAutoFit/>
          </a:bodyPr>
          <a:lstStyle/>
          <a:p>
            <a:r>
              <a:rPr lang="en-US" sz="1600" i="1" dirty="0" smtClean="0">
                <a:solidFill>
                  <a:schemeClr val="bg1"/>
                </a:solidFill>
                <a:latin typeface="Arial Narrow" pitchFamily="34" charset="0"/>
              </a:rPr>
              <a:t>Summary Report</a:t>
            </a:r>
            <a:endParaRPr lang="en-US" sz="1600" i="1" dirty="0">
              <a:solidFill>
                <a:schemeClr val="bg1"/>
              </a:solidFill>
              <a:latin typeface="Arial Narrow" pitchFamily="34" charset="0"/>
            </a:endParaRPr>
          </a:p>
          <a:p>
            <a:r>
              <a:rPr lang="en-US" sz="1400" i="1" dirty="0" smtClean="0">
                <a:solidFill>
                  <a:schemeClr val="bg1"/>
                </a:solidFill>
                <a:latin typeface="Arial Narrow" pitchFamily="34" charset="0"/>
              </a:rPr>
              <a:t>April, 2011</a:t>
            </a:r>
            <a:endParaRPr lang="en-US" sz="1400" i="1" dirty="0">
              <a:solidFill>
                <a:schemeClr val="bg1"/>
              </a:solidFill>
              <a:latin typeface="Arial Narrow" pitchFamily="34" charset="0"/>
            </a:endParaRPr>
          </a:p>
        </p:txBody>
      </p:sp>
      <p:pic>
        <p:nvPicPr>
          <p:cNvPr id="10" name="Picture 9" descr="HIS Logo.jpg"/>
          <p:cNvPicPr>
            <a:picLocks noChangeAspect="1"/>
          </p:cNvPicPr>
          <p:nvPr/>
        </p:nvPicPr>
        <p:blipFill>
          <a:blip r:embed="rId3" cstate="print"/>
          <a:stretch>
            <a:fillRect/>
          </a:stretch>
        </p:blipFill>
        <p:spPr>
          <a:xfrm>
            <a:off x="990600" y="1844040"/>
            <a:ext cx="3048000" cy="746760"/>
          </a:xfrm>
          <a:prstGeom prst="rect">
            <a:avLst/>
          </a:prstGeom>
        </p:spPr>
      </p:pic>
      <p:pic>
        <p:nvPicPr>
          <p:cNvPr id="11" name="Picture 2" descr="https://my.klc.org/UserFiles/KCTCS%20Logo.jpg"/>
          <p:cNvPicPr>
            <a:picLocks noChangeAspect="1" noChangeArrowheads="1"/>
          </p:cNvPicPr>
          <p:nvPr/>
        </p:nvPicPr>
        <p:blipFill>
          <a:blip r:embed="rId4" cstate="print"/>
          <a:srcRect/>
          <a:stretch>
            <a:fillRect/>
          </a:stretch>
        </p:blipFill>
        <p:spPr bwMode="auto">
          <a:xfrm>
            <a:off x="6788795" y="5099602"/>
            <a:ext cx="2218944" cy="16428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728576" y="1656980"/>
            <a:ext cx="3744455"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How would you describe the grades you are getting in high school?  Would you say they are…?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680109"/>
          <a:ext cx="8180194" cy="3744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46008" y="6136529"/>
            <a:ext cx="1094533"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n=801</a:t>
            </a:r>
          </a:p>
          <a:p>
            <a:r>
              <a:rPr lang="en-US" sz="1200" dirty="0" smtClean="0">
                <a:solidFill>
                  <a:schemeClr val="tx1">
                    <a:lumMod val="50000"/>
                    <a:lumOff val="50000"/>
                  </a:schemeClr>
                </a:solidFill>
                <a:latin typeface="Arial Narrow" pitchFamily="34" charset="0"/>
              </a:rPr>
              <a:t>Now n=740</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High School Grades</a:t>
            </a:r>
            <a:endParaRPr lang="en-US" sz="1600" b="1" dirty="0">
              <a:solidFill>
                <a:schemeClr val="bg1"/>
              </a:solidFill>
              <a:latin typeface="Arial Narrow" pitchFamily="34" charset="0"/>
            </a:endParaRPr>
          </a:p>
        </p:txBody>
      </p:sp>
      <p:sp>
        <p:nvSpPr>
          <p:cNvPr id="6" name="TextBox 5"/>
          <p:cNvSpPr txBox="1"/>
          <p:nvPr/>
        </p:nvSpPr>
        <p:spPr>
          <a:xfrm rot="10800000" flipV="1">
            <a:off x="424297" y="827979"/>
            <a:ext cx="8319197"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These students were very positive about their grades in high school.  Less than 10 percent did not think they were doing very well.</a:t>
            </a:r>
            <a:endParaRPr lang="en-US" sz="1600" b="1" i="1" dirty="0">
              <a:solidFill>
                <a:schemeClr val="accent4">
                  <a:lumMod val="75000"/>
                </a:schemeClr>
              </a:solidFill>
              <a:latin typeface="Arial Narrow" pitchFamily="34" charset="0"/>
            </a:endParaRPr>
          </a:p>
        </p:txBody>
      </p:sp>
      <p:sp>
        <p:nvSpPr>
          <p:cNvPr id="7" name="Isosceles Triangle 6"/>
          <p:cNvSpPr/>
          <p:nvPr/>
        </p:nvSpPr>
        <p:spPr>
          <a:xfrm rot="10800000">
            <a:off x="3751886" y="534409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7365715" y="331378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576436" y="1642373"/>
            <a:ext cx="6048735"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I’d now like to ask you about your parent’s education. To the best of your knowledge, what was the last level of education your father/mother completed?  Was it…?</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1" y="2161646"/>
          <a:ext cx="9144001" cy="43781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2210113" y="318222"/>
            <a:ext cx="472377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Educational Background of Respondent’s Parents</a:t>
            </a:r>
            <a:endParaRPr lang="en-US" sz="1600" b="1" dirty="0">
              <a:solidFill>
                <a:schemeClr val="bg1"/>
              </a:solidFill>
              <a:latin typeface="Arial Narrow" pitchFamily="34" charset="0"/>
            </a:endParaRPr>
          </a:p>
        </p:txBody>
      </p:sp>
      <p:sp>
        <p:nvSpPr>
          <p:cNvPr id="6" name="TextBox 5"/>
          <p:cNvSpPr txBox="1"/>
          <p:nvPr/>
        </p:nvSpPr>
        <p:spPr>
          <a:xfrm>
            <a:off x="1346008" y="6139668"/>
            <a:ext cx="2477101"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n=738</a:t>
            </a:r>
          </a:p>
          <a:p>
            <a:r>
              <a:rPr lang="en-US" sz="1200" dirty="0" smtClean="0">
                <a:solidFill>
                  <a:schemeClr val="tx1">
                    <a:lumMod val="50000"/>
                    <a:lumOff val="50000"/>
                  </a:schemeClr>
                </a:solidFill>
                <a:latin typeface="Arial Narrow" pitchFamily="34" charset="0"/>
              </a:rPr>
              <a:t>Now n=704</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rot="10800000" flipV="1">
            <a:off x="193869" y="877689"/>
            <a:ext cx="8801100"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education of the parent - a big predictor of a student’s propensity for postsecondary education - was  predictably higher than five years ago but not by much. </a:t>
            </a:r>
            <a:endParaRPr lang="en-US" sz="1600" dirty="0" smtClean="0"/>
          </a:p>
        </p:txBody>
      </p:sp>
      <p:sp>
        <p:nvSpPr>
          <p:cNvPr id="12" name="Isosceles Triangle 11"/>
          <p:cNvSpPr/>
          <p:nvPr/>
        </p:nvSpPr>
        <p:spPr>
          <a:xfrm>
            <a:off x="5349919" y="364491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4899919" y="468184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346008" y="1976170"/>
            <a:ext cx="6567199"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now about your education in the future.  Within the next few years, how likely are you to enroll in a university, college or technical or trade institute in order to get a diploma, certificate or take some additional courses you feel you might need?  Would you say you are…?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795323"/>
          <a:ext cx="8180194" cy="36292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60522" y="6136529"/>
            <a:ext cx="1094533"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n=800</a:t>
            </a:r>
          </a:p>
          <a:p>
            <a:r>
              <a:rPr lang="en-US" sz="1200" dirty="0" smtClean="0">
                <a:solidFill>
                  <a:schemeClr val="tx1">
                    <a:lumMod val="50000"/>
                    <a:lumOff val="50000"/>
                  </a:schemeClr>
                </a:solidFill>
                <a:latin typeface="Arial Narrow" pitchFamily="34" charset="0"/>
              </a:rPr>
              <a:t>Now n=739</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Likelihood To Further Education In Future</a:t>
            </a:r>
            <a:endParaRPr lang="en-US" sz="1600" b="1" dirty="0">
              <a:solidFill>
                <a:schemeClr val="bg1"/>
              </a:solidFill>
              <a:latin typeface="Arial Narrow" pitchFamily="34" charset="0"/>
            </a:endParaRPr>
          </a:p>
        </p:txBody>
      </p:sp>
      <p:sp>
        <p:nvSpPr>
          <p:cNvPr id="6" name="TextBox 5"/>
          <p:cNvSpPr txBox="1"/>
          <p:nvPr/>
        </p:nvSpPr>
        <p:spPr>
          <a:xfrm rot="10800000" flipV="1">
            <a:off x="769938" y="796392"/>
            <a:ext cx="7604124" cy="1077218"/>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Clearly these students imagined the very best for themselves educationally in the years ahead.  Almost nine in ten said they would pursue some type of postsecondary education.  Past behavior suggests that the number reflected aspirations, not reality.  Only 63 percent will probably enroll within a year of graduation from high school. </a:t>
            </a:r>
            <a:endParaRPr lang="en-US" sz="1600" dirty="0" smtClean="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461222" y="1585577"/>
            <a:ext cx="6279163"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Which ONE of the following  programs do you think you would work for if you did enroll in  a university, college or technical trade institute in the future?  Would that be…?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219253"/>
          <a:ext cx="8143634" cy="43781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03615" y="5966847"/>
            <a:ext cx="1209747"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n=738</a:t>
            </a:r>
          </a:p>
          <a:p>
            <a:r>
              <a:rPr lang="en-US" sz="1200" dirty="0" smtClean="0">
                <a:solidFill>
                  <a:schemeClr val="tx1">
                    <a:lumMod val="50000"/>
                    <a:lumOff val="50000"/>
                  </a:schemeClr>
                </a:solidFill>
                <a:latin typeface="Arial Narrow" pitchFamily="34" charset="0"/>
              </a:rPr>
              <a:t>Now n=705</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0" y="375829"/>
            <a:ext cx="8143633"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Program/Degree Of Interest Among Those Extremely/Very/Somewhat Likely To Enroll In College</a:t>
            </a:r>
            <a:endParaRPr lang="en-US" sz="1600" b="1" dirty="0">
              <a:solidFill>
                <a:schemeClr val="bg1"/>
              </a:solidFill>
              <a:latin typeface="Arial Narrow" pitchFamily="34" charset="0"/>
            </a:endParaRPr>
          </a:p>
        </p:txBody>
      </p:sp>
      <p:sp>
        <p:nvSpPr>
          <p:cNvPr id="6" name="TextBox 5"/>
          <p:cNvSpPr txBox="1"/>
          <p:nvPr/>
        </p:nvSpPr>
        <p:spPr>
          <a:xfrm rot="10800000" flipV="1">
            <a:off x="918969" y="827979"/>
            <a:ext cx="7282272"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aspirations for college mostly included plans to complete a four-year college degree and for almost half a post graduate degree of some type.</a:t>
            </a:r>
            <a:endParaRPr lang="en-US" sz="1600" dirty="0" smtClean="0">
              <a:solidFill>
                <a:schemeClr val="accent4">
                  <a:lumMod val="75000"/>
                </a:schemeClr>
              </a:solidFill>
              <a:latin typeface="Arial Narrow" pitchFamily="34" charset="0"/>
            </a:endParaRPr>
          </a:p>
        </p:txBody>
      </p:sp>
      <p:sp>
        <p:nvSpPr>
          <p:cNvPr id="8" name="TextBox 7"/>
          <p:cNvSpPr txBox="1"/>
          <p:nvPr/>
        </p:nvSpPr>
        <p:spPr>
          <a:xfrm>
            <a:off x="1362671" y="6309350"/>
            <a:ext cx="1285929" cy="246221"/>
          </a:xfrm>
          <a:prstGeom prst="rect">
            <a:avLst/>
          </a:prstGeom>
          <a:noFill/>
        </p:spPr>
        <p:txBody>
          <a:bodyPr wrap="none" rtlCol="0">
            <a:spAutoFit/>
          </a:bodyPr>
          <a:lstStyle/>
          <a:p>
            <a:r>
              <a:rPr lang="en-US" sz="1000" i="1" dirty="0" smtClean="0">
                <a:solidFill>
                  <a:schemeClr val="bg1">
                    <a:lumMod val="50000"/>
                  </a:schemeClr>
                </a:solidFill>
                <a:latin typeface="Arial Narrow" pitchFamily="34" charset="0"/>
              </a:rPr>
              <a:t>* Less than 0.5 percent.</a:t>
            </a:r>
            <a:endParaRPr lang="en-US" sz="1000" i="1" dirty="0">
              <a:solidFill>
                <a:schemeClr val="bg1">
                  <a:lumMod val="50000"/>
                </a:schemeClr>
              </a:solidFill>
              <a:latin typeface="Arial Narrow" pitchFamily="34" charset="0"/>
            </a:endParaRPr>
          </a:p>
        </p:txBody>
      </p:sp>
      <p:sp>
        <p:nvSpPr>
          <p:cNvPr id="10" name="Isosceles Triangle 9"/>
          <p:cNvSpPr/>
          <p:nvPr/>
        </p:nvSpPr>
        <p:spPr>
          <a:xfrm>
            <a:off x="6631338" y="2910537"/>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346008" y="1757587"/>
            <a:ext cx="656719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What were the main reasons for being </a:t>
            </a:r>
            <a:r>
              <a:rPr lang="en-US" sz="1200" b="1" i="1" u="sng" dirty="0" smtClean="0">
                <a:solidFill>
                  <a:schemeClr val="tx1">
                    <a:lumMod val="50000"/>
                    <a:lumOff val="50000"/>
                  </a:schemeClr>
                </a:solidFill>
                <a:latin typeface="Arial Narrow" pitchFamily="34" charset="0"/>
              </a:rPr>
              <a:t>extremely/very likely</a:t>
            </a:r>
            <a:r>
              <a:rPr lang="en-US" sz="1200" b="1" i="1" dirty="0" smtClean="0">
                <a:solidFill>
                  <a:schemeClr val="tx1">
                    <a:lumMod val="50000"/>
                    <a:lumOff val="50000"/>
                  </a:schemeClr>
                </a:solidFill>
                <a:latin typeface="Arial Narrow" pitchFamily="34" charset="0"/>
              </a:rPr>
              <a:t> to enroll in a university, college, or technical trade institute to further your education?</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507288"/>
          <a:ext cx="7892159" cy="39172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60522" y="6078922"/>
            <a:ext cx="1209747"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n=684</a:t>
            </a:r>
          </a:p>
          <a:p>
            <a:r>
              <a:rPr lang="en-US" sz="1200" dirty="0" smtClean="0">
                <a:solidFill>
                  <a:schemeClr val="tx1">
                    <a:lumMod val="50000"/>
                    <a:lumOff val="50000"/>
                  </a:schemeClr>
                </a:solidFill>
                <a:latin typeface="Arial Narrow" pitchFamily="34" charset="0"/>
              </a:rPr>
              <a:t>Now n=658</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518463" y="362181"/>
            <a:ext cx="7855599"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Drivers Of Educational Attainment Among Those </a:t>
            </a:r>
            <a:r>
              <a:rPr lang="en-US" sz="1600" b="1" u="sng" dirty="0" smtClean="0">
                <a:solidFill>
                  <a:schemeClr val="bg1"/>
                </a:solidFill>
                <a:latin typeface="Arial Narrow" pitchFamily="34" charset="0"/>
              </a:rPr>
              <a:t>Extremely/Very Likely</a:t>
            </a:r>
            <a:r>
              <a:rPr lang="en-US" sz="1600" b="1" dirty="0" smtClean="0">
                <a:solidFill>
                  <a:schemeClr val="bg1"/>
                </a:solidFill>
                <a:latin typeface="Arial Narrow" pitchFamily="34" charset="0"/>
              </a:rPr>
              <a:t> To Enroll In College</a:t>
            </a:r>
            <a:endParaRPr lang="en-US" sz="1600" b="1" dirty="0">
              <a:solidFill>
                <a:schemeClr val="bg1"/>
              </a:solidFill>
              <a:latin typeface="Arial Narrow" pitchFamily="34" charset="0"/>
            </a:endParaRPr>
          </a:p>
        </p:txBody>
      </p:sp>
      <p:sp>
        <p:nvSpPr>
          <p:cNvPr id="6" name="TextBox 5"/>
          <p:cNvSpPr txBox="1"/>
          <p:nvPr/>
        </p:nvSpPr>
        <p:spPr>
          <a:xfrm rot="10800000" flipV="1">
            <a:off x="0" y="836686"/>
            <a:ext cx="9144000" cy="830997"/>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reasons for those aspirations have changed dramatically.  Five years ago the desire to further their education and better themselves was the most important reason to pursue postsecondary education.  In 2011 it was more about money and all about getting a better job.</a:t>
            </a:r>
            <a:endParaRPr lang="en-US" sz="1600" dirty="0" smtClean="0">
              <a:solidFill>
                <a:schemeClr val="accent4">
                  <a:lumMod val="75000"/>
                </a:schemeClr>
              </a:solidFill>
              <a:latin typeface="Arial Narrow" pitchFamily="34" charset="0"/>
            </a:endParaRPr>
          </a:p>
        </p:txBody>
      </p:sp>
      <p:sp>
        <p:nvSpPr>
          <p:cNvPr id="8" name="TextBox 7"/>
          <p:cNvSpPr txBox="1"/>
          <p:nvPr/>
        </p:nvSpPr>
        <p:spPr>
          <a:xfrm>
            <a:off x="2613362" y="4465926"/>
            <a:ext cx="914033" cy="276999"/>
          </a:xfrm>
          <a:prstGeom prst="rect">
            <a:avLst/>
          </a:prstGeom>
          <a:noFill/>
        </p:spPr>
        <p:txBody>
          <a:bodyPr wrap="none" rtlCol="0">
            <a:spAutoFit/>
          </a:bodyPr>
          <a:lstStyle/>
          <a:p>
            <a:r>
              <a:rPr lang="en-US" sz="1200" dirty="0" smtClean="0">
                <a:solidFill>
                  <a:srgbClr val="7F7F7F"/>
                </a:solidFill>
                <a:latin typeface="Arial Narrow" pitchFamily="34" charset="0"/>
              </a:rPr>
              <a:t>Not available</a:t>
            </a:r>
            <a:endParaRPr lang="en-US" sz="1200" dirty="0">
              <a:solidFill>
                <a:srgbClr val="7F7F7F"/>
              </a:solidFill>
              <a:latin typeface="Arial Narrow" pitchFamily="34" charset="0"/>
            </a:endParaRPr>
          </a:p>
        </p:txBody>
      </p:sp>
      <p:sp>
        <p:nvSpPr>
          <p:cNvPr id="10" name="Isosceles Triangle 9"/>
          <p:cNvSpPr/>
          <p:nvPr/>
        </p:nvSpPr>
        <p:spPr>
          <a:xfrm>
            <a:off x="4453128" y="412028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13362" y="5041996"/>
            <a:ext cx="914033" cy="276999"/>
          </a:xfrm>
          <a:prstGeom prst="rect">
            <a:avLst/>
          </a:prstGeom>
          <a:noFill/>
        </p:spPr>
        <p:txBody>
          <a:bodyPr wrap="none" rtlCol="0">
            <a:spAutoFit/>
          </a:bodyPr>
          <a:lstStyle/>
          <a:p>
            <a:r>
              <a:rPr lang="en-US" sz="1200" dirty="0" smtClean="0">
                <a:solidFill>
                  <a:srgbClr val="7F7F7F"/>
                </a:solidFill>
                <a:latin typeface="Arial Narrow" pitchFamily="34" charset="0"/>
              </a:rPr>
              <a:t>Not available</a:t>
            </a:r>
            <a:endParaRPr lang="en-US" sz="1200" dirty="0">
              <a:solidFill>
                <a:srgbClr val="7F7F7F"/>
              </a:solidFill>
              <a:latin typeface="Arial Narrow" pitchFamily="34" charset="0"/>
            </a:endParaRPr>
          </a:p>
        </p:txBody>
      </p:sp>
      <p:sp>
        <p:nvSpPr>
          <p:cNvPr id="12" name="Isosceles Triangle 11"/>
          <p:cNvSpPr/>
          <p:nvPr/>
        </p:nvSpPr>
        <p:spPr>
          <a:xfrm>
            <a:off x="7693634" y="285293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346008" y="1527970"/>
            <a:ext cx="656719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What were the main reasons for being </a:t>
            </a:r>
            <a:r>
              <a:rPr lang="en-US" sz="1200" b="1" i="1" u="sng" dirty="0" smtClean="0">
                <a:solidFill>
                  <a:schemeClr val="tx1">
                    <a:lumMod val="50000"/>
                    <a:lumOff val="50000"/>
                  </a:schemeClr>
                </a:solidFill>
                <a:latin typeface="Arial Narrow" pitchFamily="34" charset="0"/>
              </a:rPr>
              <a:t>somewhat likely</a:t>
            </a:r>
            <a:r>
              <a:rPr lang="en-US" sz="1200" b="1" i="1" dirty="0" smtClean="0">
                <a:solidFill>
                  <a:schemeClr val="tx1">
                    <a:lumMod val="50000"/>
                    <a:lumOff val="50000"/>
                  </a:schemeClr>
                </a:solidFill>
                <a:latin typeface="Arial Narrow" pitchFamily="34" charset="0"/>
              </a:rPr>
              <a:t> to enroll in a university, college, or technical trade institute to further your education?</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334467"/>
          <a:ext cx="7892159" cy="39748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46008" y="6136529"/>
            <a:ext cx="1209747"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n=76</a:t>
            </a:r>
          </a:p>
          <a:p>
            <a:r>
              <a:rPr lang="en-US" sz="1200" dirty="0" smtClean="0">
                <a:solidFill>
                  <a:schemeClr val="tx1">
                    <a:lumMod val="50000"/>
                    <a:lumOff val="50000"/>
                  </a:schemeClr>
                </a:solidFill>
                <a:latin typeface="Arial Narrow" pitchFamily="34" charset="0"/>
              </a:rPr>
              <a:t>Now n=62</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942760" y="362181"/>
            <a:ext cx="720087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Drivers Of Educational Attainment Among Those </a:t>
            </a:r>
            <a:r>
              <a:rPr lang="en-US" sz="1600" b="1" u="sng" dirty="0" smtClean="0">
                <a:solidFill>
                  <a:schemeClr val="bg1"/>
                </a:solidFill>
                <a:latin typeface="Arial Narrow" pitchFamily="34" charset="0"/>
              </a:rPr>
              <a:t>Somewhat Likely</a:t>
            </a:r>
            <a:r>
              <a:rPr lang="en-US" sz="1600" b="1" dirty="0" smtClean="0">
                <a:solidFill>
                  <a:schemeClr val="bg1"/>
                </a:solidFill>
                <a:latin typeface="Arial Narrow" pitchFamily="34" charset="0"/>
              </a:rPr>
              <a:t> To Enroll In College</a:t>
            </a:r>
            <a:endParaRPr lang="en-US" sz="1600" b="1" dirty="0">
              <a:solidFill>
                <a:schemeClr val="bg1"/>
              </a:solidFill>
              <a:latin typeface="Arial Narrow" pitchFamily="34" charset="0"/>
            </a:endParaRPr>
          </a:p>
        </p:txBody>
      </p:sp>
      <p:sp>
        <p:nvSpPr>
          <p:cNvPr id="6" name="TextBox 5"/>
          <p:cNvSpPr txBox="1"/>
          <p:nvPr/>
        </p:nvSpPr>
        <p:spPr>
          <a:xfrm rot="10800000" flipV="1">
            <a:off x="193869" y="779079"/>
            <a:ext cx="8801100"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same was true of those few students who were ambivalent about their next educational steps.  If they go, they said it will be mostly to get a better job.</a:t>
            </a:r>
            <a:endParaRPr lang="en-US" sz="1600" dirty="0" smtClean="0">
              <a:solidFill>
                <a:schemeClr val="accent4">
                  <a:lumMod val="75000"/>
                </a:schemeClr>
              </a:solidFill>
              <a:latin typeface="Arial Narrow" pitchFamily="34" charset="0"/>
            </a:endParaRPr>
          </a:p>
        </p:txBody>
      </p:sp>
      <p:sp>
        <p:nvSpPr>
          <p:cNvPr id="8" name="TextBox 7"/>
          <p:cNvSpPr txBox="1"/>
          <p:nvPr/>
        </p:nvSpPr>
        <p:spPr>
          <a:xfrm>
            <a:off x="3304646" y="4926782"/>
            <a:ext cx="914033" cy="276999"/>
          </a:xfrm>
          <a:prstGeom prst="rect">
            <a:avLst/>
          </a:prstGeom>
          <a:noFill/>
        </p:spPr>
        <p:txBody>
          <a:bodyPr wrap="none" rtlCol="0">
            <a:spAutoFit/>
          </a:bodyPr>
          <a:lstStyle/>
          <a:p>
            <a:r>
              <a:rPr lang="en-US" sz="1200" dirty="0" smtClean="0">
                <a:solidFill>
                  <a:srgbClr val="7F7F7F"/>
                </a:solidFill>
                <a:latin typeface="Arial Narrow" pitchFamily="34" charset="0"/>
              </a:rPr>
              <a:t>Not available</a:t>
            </a:r>
            <a:endParaRPr lang="en-US" sz="1200" dirty="0">
              <a:solidFill>
                <a:srgbClr val="7F7F7F"/>
              </a:solidFill>
              <a:latin typeface="Arial Narrow" pitchFamily="34" charset="0"/>
            </a:endParaRPr>
          </a:p>
        </p:txBody>
      </p:sp>
      <p:sp>
        <p:nvSpPr>
          <p:cNvPr id="10" name="Isosceles Triangle 9"/>
          <p:cNvSpPr/>
          <p:nvPr/>
        </p:nvSpPr>
        <p:spPr>
          <a:xfrm rot="10800000">
            <a:off x="5605268" y="337139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6872622" y="273771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0" y="2564895"/>
          <a:ext cx="9144000" cy="36868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46008" y="6021315"/>
            <a:ext cx="7604124" cy="58477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n=720</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28" name="TextBox 27"/>
          <p:cNvSpPr txBox="1"/>
          <p:nvPr/>
        </p:nvSpPr>
        <p:spPr>
          <a:xfrm rot="10800000" flipV="1">
            <a:off x="1922078" y="1470363"/>
            <a:ext cx="535745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For each one, tell me how important that reason would be for being likely to enroll in a university, college or technical trade institute in the future.</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rot="10800000" flipV="1">
            <a:off x="-122745" y="375829"/>
            <a:ext cx="837406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Drivers Of Educational Attainment Among Those Extremely/Very/Somewhat Likely To Enroll In College</a:t>
            </a:r>
            <a:endParaRPr lang="en-US" sz="1600" b="1" dirty="0">
              <a:solidFill>
                <a:schemeClr val="bg1"/>
              </a:solidFill>
              <a:latin typeface="Arial Narrow" pitchFamily="34" charset="0"/>
            </a:endParaRPr>
          </a:p>
        </p:txBody>
      </p:sp>
      <p:sp>
        <p:nvSpPr>
          <p:cNvPr id="8" name="TextBox 7"/>
          <p:cNvSpPr txBox="1"/>
          <p:nvPr/>
        </p:nvSpPr>
        <p:spPr>
          <a:xfrm>
            <a:off x="3596452" y="2053520"/>
            <a:ext cx="2012474"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“Very Important”</a:t>
            </a:r>
            <a:endParaRPr lang="en-US" sz="1600" dirty="0">
              <a:solidFill>
                <a:schemeClr val="bg1">
                  <a:lumMod val="50000"/>
                </a:schemeClr>
              </a:solidFill>
              <a:latin typeface="Arial Narrow" pitchFamily="34" charset="0"/>
            </a:endParaRPr>
          </a:p>
        </p:txBody>
      </p:sp>
      <p:sp>
        <p:nvSpPr>
          <p:cNvPr id="9" name="TextBox 8"/>
          <p:cNvSpPr txBox="1"/>
          <p:nvPr/>
        </p:nvSpPr>
        <p:spPr>
          <a:xfrm rot="10800000" flipV="1">
            <a:off x="193869" y="791290"/>
            <a:ext cx="8801100"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In summary, they said they will aspire to higher education to get a better job by focusing on a specialty area,  learning about a special topic or subject and eventually making more money as a result.</a:t>
            </a:r>
            <a:endParaRPr lang="en-US" sz="1600" dirty="0" smtClean="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497415" y="334885"/>
            <a:ext cx="9159512"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Barriers To Educational Attainment Among Those Extremely/Very/Somewhat Likely To Enroll In College</a:t>
            </a:r>
            <a:endParaRPr lang="en-US" sz="1600" b="1" dirty="0">
              <a:solidFill>
                <a:schemeClr val="bg1"/>
              </a:solidFill>
              <a:latin typeface="Arial Narrow" pitchFamily="34" charset="0"/>
            </a:endParaRPr>
          </a:p>
        </p:txBody>
      </p:sp>
      <p:graphicFrame>
        <p:nvGraphicFramePr>
          <p:cNvPr id="7" name="Chart 6"/>
          <p:cNvGraphicFramePr/>
          <p:nvPr/>
        </p:nvGraphicFramePr>
        <p:xfrm>
          <a:off x="0" y="2507288"/>
          <a:ext cx="8719704" cy="36868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0800000" flipV="1">
            <a:off x="1152140" y="1354338"/>
            <a:ext cx="6588245"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a:t>
            </a:r>
            <a:r>
              <a:rPr lang="en-US" sz="1200" b="1" i="1" u="sng" dirty="0" smtClean="0">
                <a:solidFill>
                  <a:schemeClr val="tx1">
                    <a:lumMod val="50000"/>
                    <a:lumOff val="50000"/>
                  </a:schemeClr>
                </a:solidFill>
                <a:latin typeface="Arial Narrow" pitchFamily="34" charset="0"/>
              </a:rPr>
              <a:t>item</a:t>
            </a:r>
            <a:r>
              <a:rPr lang="en-US" sz="1200" b="1" i="1" dirty="0" smtClean="0">
                <a:solidFill>
                  <a:schemeClr val="tx1">
                    <a:lumMod val="50000"/>
                    <a:lumOff val="50000"/>
                  </a:schemeClr>
                </a:solidFill>
                <a:latin typeface="Arial Narrow" pitchFamily="34" charset="0"/>
              </a:rPr>
              <a:t>) is a fear or concern about furthering </a:t>
            </a:r>
          </a:p>
          <a:p>
            <a:pPr algn="ctr"/>
            <a:r>
              <a:rPr lang="en-US" sz="1200" b="1" i="1" dirty="0" smtClean="0">
                <a:solidFill>
                  <a:schemeClr val="tx1">
                    <a:lumMod val="50000"/>
                    <a:lumOff val="50000"/>
                  </a:schemeClr>
                </a:solidFill>
                <a:latin typeface="Arial Narrow" pitchFamily="34" charset="0"/>
              </a:rPr>
              <a:t>our education in the future?</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rot="10800000" flipV="1">
            <a:off x="136262" y="779079"/>
            <a:ext cx="8801100"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What will keep them from realizing their dream?  Money will be a big reason for two out of three.  About a third of them think solving the problem with financial aid will be difficult to impossible.</a:t>
            </a:r>
            <a:endParaRPr lang="en-US" sz="1600" dirty="0" smtClean="0">
              <a:solidFill>
                <a:schemeClr val="accent4">
                  <a:lumMod val="75000"/>
                </a:schemeClr>
              </a:solidFill>
              <a:latin typeface="Arial Narrow" pitchFamily="34" charset="0"/>
            </a:endParaRPr>
          </a:p>
        </p:txBody>
      </p:sp>
      <p:sp>
        <p:nvSpPr>
          <p:cNvPr id="12" name="TextBox 11"/>
          <p:cNvSpPr txBox="1"/>
          <p:nvPr/>
        </p:nvSpPr>
        <p:spPr>
          <a:xfrm>
            <a:off x="3706245" y="1931218"/>
            <a:ext cx="1672253"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Primary Barriers</a:t>
            </a:r>
            <a:endParaRPr lang="en-US" b="1" dirty="0">
              <a:solidFill>
                <a:schemeClr val="bg1">
                  <a:lumMod val="50000"/>
                </a:schemeClr>
              </a:solidFill>
              <a:latin typeface="Arial Narrow" pitchFamily="34" charset="0"/>
            </a:endParaRPr>
          </a:p>
        </p:txBody>
      </p:sp>
      <p:sp>
        <p:nvSpPr>
          <p:cNvPr id="14" name="Isosceles Triangle 13"/>
          <p:cNvSpPr/>
          <p:nvPr/>
        </p:nvSpPr>
        <p:spPr>
          <a:xfrm>
            <a:off x="7967155" y="412028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60522" y="5790887"/>
            <a:ext cx="7783478" cy="769441"/>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n=760</a:t>
            </a:r>
          </a:p>
          <a:p>
            <a:r>
              <a:rPr lang="en-US" sz="1200" dirty="0" smtClean="0">
                <a:solidFill>
                  <a:schemeClr val="tx1">
                    <a:lumMod val="50000"/>
                    <a:lumOff val="50000"/>
                  </a:schemeClr>
                </a:solidFill>
                <a:latin typeface="Arial Narrow" pitchFamily="34" charset="0"/>
              </a:rPr>
              <a:t>Now n=720</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16" name="TextBox 15"/>
          <p:cNvSpPr txBox="1"/>
          <p:nvPr/>
        </p:nvSpPr>
        <p:spPr>
          <a:xfrm>
            <a:off x="3880716" y="4523533"/>
            <a:ext cx="761234" cy="461665"/>
          </a:xfrm>
          <a:prstGeom prst="rect">
            <a:avLst/>
          </a:prstGeom>
          <a:noFill/>
        </p:spPr>
        <p:txBody>
          <a:bodyPr wrap="none" rtlCol="0">
            <a:spAutoFit/>
          </a:bodyPr>
          <a:lstStyle/>
          <a:p>
            <a:pPr algn="ctr"/>
            <a:r>
              <a:rPr lang="en-US" sz="1200" dirty="0" smtClean="0">
                <a:solidFill>
                  <a:schemeClr val="tx1">
                    <a:lumMod val="50000"/>
                    <a:lumOff val="50000"/>
                  </a:schemeClr>
                </a:solidFill>
                <a:latin typeface="Arial Narrow" pitchFamily="34" charset="0"/>
              </a:rPr>
              <a:t>Not Asked</a:t>
            </a:r>
          </a:p>
          <a:p>
            <a:pPr algn="ctr"/>
            <a:r>
              <a:rPr lang="en-US" sz="1200" dirty="0" smtClean="0">
                <a:solidFill>
                  <a:schemeClr val="tx1">
                    <a:lumMod val="50000"/>
                    <a:lumOff val="50000"/>
                  </a:schemeClr>
                </a:solidFill>
                <a:latin typeface="Arial Narrow" pitchFamily="34" charset="0"/>
              </a:rPr>
              <a:t>In 2006</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a:off x="3131825" y="2276860"/>
            <a:ext cx="2860463"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“Strongly/Somewhat Agree”</a:t>
            </a:r>
            <a:endParaRPr lang="en-US" sz="1600" dirty="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922079" y="1872801"/>
            <a:ext cx="5299845"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A full-time enrollment is twelve (12) credit hours at (___).  What do you think the tuition would be for one semester there as a full-time student?</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737717"/>
          <a:ext cx="814363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03615" y="596370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n=676</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Estimate of Tuition Expense For A Full-Time Student</a:t>
            </a:r>
            <a:endParaRPr lang="en-US" sz="1600" b="1" dirty="0">
              <a:solidFill>
                <a:schemeClr val="bg1"/>
              </a:solidFill>
              <a:latin typeface="Arial Narrow" pitchFamily="34" charset="0"/>
            </a:endParaRPr>
          </a:p>
        </p:txBody>
      </p:sp>
      <p:sp>
        <p:nvSpPr>
          <p:cNvPr id="6" name="TextBox 5"/>
          <p:cNvSpPr txBox="1"/>
          <p:nvPr/>
        </p:nvSpPr>
        <p:spPr>
          <a:xfrm>
            <a:off x="3650288" y="5502852"/>
            <a:ext cx="1094534" cy="276999"/>
          </a:xfrm>
          <a:prstGeom prst="rect">
            <a:avLst/>
          </a:prstGeom>
          <a:solidFill>
            <a:schemeClr val="accent3">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200" dirty="0" smtClean="0">
                <a:solidFill>
                  <a:schemeClr val="bg1"/>
                </a:solidFill>
                <a:latin typeface="Arial Narrow" pitchFamily="34" charset="0"/>
              </a:rPr>
              <a:t>Mean:    $3,400</a:t>
            </a:r>
          </a:p>
        </p:txBody>
      </p:sp>
      <p:sp>
        <p:nvSpPr>
          <p:cNvPr id="7" name="TextBox 6"/>
          <p:cNvSpPr txBox="1"/>
          <p:nvPr/>
        </p:nvSpPr>
        <p:spPr>
          <a:xfrm>
            <a:off x="4687214" y="2449681"/>
            <a:ext cx="1094534" cy="276999"/>
          </a:xfrm>
          <a:prstGeom prst="rect">
            <a:avLst/>
          </a:prstGeom>
          <a:solidFill>
            <a:schemeClr val="accent3">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200" dirty="0" smtClean="0">
                <a:solidFill>
                  <a:schemeClr val="bg1"/>
                </a:solidFill>
                <a:latin typeface="Arial Narrow" pitchFamily="34" charset="0"/>
              </a:rPr>
              <a:t>Actual:    $1,560</a:t>
            </a:r>
          </a:p>
        </p:txBody>
      </p:sp>
      <p:sp>
        <p:nvSpPr>
          <p:cNvPr id="8" name="TextBox 7"/>
          <p:cNvSpPr txBox="1"/>
          <p:nvPr/>
        </p:nvSpPr>
        <p:spPr>
          <a:xfrm>
            <a:off x="1036926" y="865036"/>
            <a:ext cx="7106708" cy="830997"/>
          </a:xfrm>
          <a:prstGeom prst="rect">
            <a:avLst/>
          </a:prstGeom>
          <a:noFill/>
        </p:spPr>
        <p:txBody>
          <a:bodyPr wrap="square" rtlCol="0">
            <a:spAutoFit/>
          </a:bodyPr>
          <a:lstStyle/>
          <a:p>
            <a:pPr lvl="0" algn="ctr"/>
            <a:r>
              <a:rPr lang="en-US" sz="1600" b="1" i="1" dirty="0" smtClean="0">
                <a:solidFill>
                  <a:schemeClr val="accent4">
                    <a:lumMod val="75000"/>
                  </a:schemeClr>
                </a:solidFill>
                <a:latin typeface="Arial Narrow" pitchFamily="34" charset="0"/>
              </a:rPr>
              <a:t>Young students less so than older prospects were clueless about the costs.  On average they thought the cost was at least twice as expensive as the prices posted in the website.  That may be one reason they were so worried about costs.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497415" y="348533"/>
            <a:ext cx="9143999"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Barriers To Educational Attainment Among Those Extremely/Very/Somewhat Likely To Enroll In College</a:t>
            </a:r>
            <a:endParaRPr lang="en-US" sz="1600" b="1" dirty="0">
              <a:solidFill>
                <a:schemeClr val="bg1"/>
              </a:solidFill>
              <a:latin typeface="Arial Narrow" pitchFamily="34" charset="0"/>
            </a:endParaRPr>
          </a:p>
        </p:txBody>
      </p:sp>
      <p:graphicFrame>
        <p:nvGraphicFramePr>
          <p:cNvPr id="7" name="Chart 6"/>
          <p:cNvGraphicFramePr/>
          <p:nvPr/>
        </p:nvGraphicFramePr>
        <p:xfrm>
          <a:off x="193867" y="2564895"/>
          <a:ext cx="8698657" cy="36868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0800000" flipV="1">
            <a:off x="2094899" y="1527159"/>
            <a:ext cx="4954203"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a:t>
            </a:r>
            <a:r>
              <a:rPr lang="en-US" sz="1200" b="1" i="1" u="sng" dirty="0" smtClean="0">
                <a:solidFill>
                  <a:schemeClr val="tx1">
                    <a:lumMod val="50000"/>
                    <a:lumOff val="50000"/>
                  </a:schemeClr>
                </a:solidFill>
                <a:latin typeface="Arial Narrow" pitchFamily="34" charset="0"/>
              </a:rPr>
              <a:t>item</a:t>
            </a:r>
            <a:r>
              <a:rPr lang="en-US" sz="1200" b="1" i="1" dirty="0" smtClean="0">
                <a:solidFill>
                  <a:schemeClr val="tx1">
                    <a:lumMod val="50000"/>
                    <a:lumOff val="50000"/>
                  </a:schemeClr>
                </a:solidFill>
                <a:latin typeface="Arial Narrow" pitchFamily="34" charset="0"/>
              </a:rPr>
              <a:t>) is a fear or concern about furthering your education in the future?</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rot="10800000" flipV="1">
            <a:off x="1173188" y="779079"/>
            <a:ext cx="6797625"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Outside of the financial concerns few other barriers seemed to be significantly present, and none were any greater or less than five years ago. </a:t>
            </a:r>
          </a:p>
        </p:txBody>
      </p:sp>
      <p:sp>
        <p:nvSpPr>
          <p:cNvPr id="9" name="TextBox 8"/>
          <p:cNvSpPr txBox="1"/>
          <p:nvPr/>
        </p:nvSpPr>
        <p:spPr>
          <a:xfrm>
            <a:off x="3592681" y="2080349"/>
            <a:ext cx="1935146"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Secondary Barriers</a:t>
            </a:r>
            <a:endParaRPr lang="en-US" b="1" dirty="0">
              <a:solidFill>
                <a:schemeClr val="bg1">
                  <a:lumMod val="50000"/>
                </a:schemeClr>
              </a:solidFill>
              <a:latin typeface="Arial Narrow" pitchFamily="34" charset="0"/>
            </a:endParaRPr>
          </a:p>
        </p:txBody>
      </p:sp>
      <p:sp>
        <p:nvSpPr>
          <p:cNvPr id="11" name="TextBox 10"/>
          <p:cNvSpPr txBox="1"/>
          <p:nvPr/>
        </p:nvSpPr>
        <p:spPr>
          <a:xfrm>
            <a:off x="1360522" y="5790887"/>
            <a:ext cx="7783478" cy="769441"/>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n=760</a:t>
            </a:r>
          </a:p>
          <a:p>
            <a:r>
              <a:rPr lang="en-US" sz="1200" dirty="0" smtClean="0">
                <a:solidFill>
                  <a:schemeClr val="tx1">
                    <a:lumMod val="50000"/>
                    <a:lumOff val="50000"/>
                  </a:schemeClr>
                </a:solidFill>
                <a:latin typeface="Arial Narrow" pitchFamily="34" charset="0"/>
              </a:rPr>
              <a:t>Now n=720</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14" name="TextBox 13"/>
          <p:cNvSpPr txBox="1"/>
          <p:nvPr/>
        </p:nvSpPr>
        <p:spPr>
          <a:xfrm>
            <a:off x="3131825" y="2456769"/>
            <a:ext cx="2860463"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“Strongly/Somewhat Agree”</a:t>
            </a:r>
            <a:endParaRPr lang="en-US" sz="1600" dirty="0">
              <a:solidFill>
                <a:schemeClr val="bg1">
                  <a:lumMod val="50000"/>
                </a:schemeClr>
              </a:solidFill>
              <a:latin typeface="Arial Narrow" pitchFamily="34" charset="0"/>
            </a:endParaRPr>
          </a:p>
        </p:txBody>
      </p:sp>
      <p:sp>
        <p:nvSpPr>
          <p:cNvPr id="12" name="TextBox 11"/>
          <p:cNvSpPr txBox="1"/>
          <p:nvPr/>
        </p:nvSpPr>
        <p:spPr>
          <a:xfrm>
            <a:off x="7567564" y="4638747"/>
            <a:ext cx="761234" cy="461665"/>
          </a:xfrm>
          <a:prstGeom prst="rect">
            <a:avLst/>
          </a:prstGeom>
          <a:noFill/>
        </p:spPr>
        <p:txBody>
          <a:bodyPr wrap="none" rtlCol="0">
            <a:spAutoFit/>
          </a:bodyPr>
          <a:lstStyle/>
          <a:p>
            <a:pPr algn="ctr"/>
            <a:r>
              <a:rPr lang="en-US" sz="1200" dirty="0" smtClean="0">
                <a:solidFill>
                  <a:schemeClr val="tx1">
                    <a:lumMod val="50000"/>
                    <a:lumOff val="50000"/>
                  </a:schemeClr>
                </a:solidFill>
                <a:latin typeface="Arial Narrow" pitchFamily="34" charset="0"/>
              </a:rPr>
              <a:t>Not Asked</a:t>
            </a:r>
          </a:p>
          <a:p>
            <a:pPr algn="ctr"/>
            <a:r>
              <a:rPr lang="en-US" sz="1200" dirty="0" smtClean="0">
                <a:solidFill>
                  <a:schemeClr val="tx1">
                    <a:lumMod val="50000"/>
                    <a:lumOff val="50000"/>
                  </a:schemeClr>
                </a:solidFill>
                <a:latin typeface="Arial Narrow" pitchFamily="34" charset="0"/>
              </a:rPr>
              <a:t>In 2006</a:t>
            </a:r>
            <a:endParaRPr lang="en-US" sz="1200" dirty="0">
              <a:solidFill>
                <a:schemeClr val="tx1">
                  <a:lumMod val="50000"/>
                  <a:lumOff val="50000"/>
                </a:schemeClr>
              </a:solidFill>
              <a:latin typeface="Arial Narrow" pitchFamily="34" charset="0"/>
            </a:endParaRPr>
          </a:p>
        </p:txBody>
      </p:sp>
      <p:sp>
        <p:nvSpPr>
          <p:cNvPr id="13" name="TextBox 12"/>
          <p:cNvSpPr txBox="1"/>
          <p:nvPr/>
        </p:nvSpPr>
        <p:spPr>
          <a:xfrm>
            <a:off x="6415424" y="4638747"/>
            <a:ext cx="761234" cy="461665"/>
          </a:xfrm>
          <a:prstGeom prst="rect">
            <a:avLst/>
          </a:prstGeom>
          <a:noFill/>
        </p:spPr>
        <p:txBody>
          <a:bodyPr wrap="none" rtlCol="0">
            <a:spAutoFit/>
          </a:bodyPr>
          <a:lstStyle/>
          <a:p>
            <a:pPr algn="ctr"/>
            <a:r>
              <a:rPr lang="en-US" sz="1200" dirty="0" smtClean="0">
                <a:solidFill>
                  <a:schemeClr val="tx1">
                    <a:lumMod val="50000"/>
                    <a:lumOff val="50000"/>
                  </a:schemeClr>
                </a:solidFill>
                <a:latin typeface="Arial Narrow" pitchFamily="34" charset="0"/>
              </a:rPr>
              <a:t>Not Asked</a:t>
            </a:r>
          </a:p>
          <a:p>
            <a:pPr algn="ctr"/>
            <a:r>
              <a:rPr lang="en-US" sz="1200" dirty="0" smtClean="0">
                <a:solidFill>
                  <a:schemeClr val="tx1">
                    <a:lumMod val="50000"/>
                    <a:lumOff val="50000"/>
                  </a:schemeClr>
                </a:solidFill>
                <a:latin typeface="Arial Narrow" pitchFamily="34" charset="0"/>
              </a:rPr>
              <a:t>In 2006</a:t>
            </a:r>
            <a:endParaRPr lang="en-US" sz="12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rot="5400000">
            <a:off x="3315494" y="3542506"/>
            <a:ext cx="4648200" cy="1588"/>
          </a:xfrm>
          <a:prstGeom prst="line">
            <a:avLst/>
          </a:prstGeom>
          <a:ln>
            <a:solidFill>
              <a:schemeClr val="accent4">
                <a:lumMod val="75000"/>
              </a:schemeClr>
            </a:solidFill>
          </a:ln>
        </p:spPr>
        <p:style>
          <a:lnRef idx="1">
            <a:schemeClr val="dk1"/>
          </a:lnRef>
          <a:fillRef idx="0">
            <a:schemeClr val="dk1"/>
          </a:fillRef>
          <a:effectRef idx="0">
            <a:schemeClr val="dk1"/>
          </a:effectRef>
          <a:fontRef idx="minor">
            <a:schemeClr val="tx1"/>
          </a:fontRef>
        </p:style>
      </p:cxnSp>
      <p:sp>
        <p:nvSpPr>
          <p:cNvPr id="5" name="Text Box 70"/>
          <p:cNvSpPr txBox="1">
            <a:spLocks noChangeArrowheads="1"/>
          </p:cNvSpPr>
          <p:nvPr/>
        </p:nvSpPr>
        <p:spPr bwMode="auto">
          <a:xfrm>
            <a:off x="1346008" y="1873611"/>
            <a:ext cx="3984649" cy="3046988"/>
          </a:xfrm>
          <a:prstGeom prst="rect">
            <a:avLst/>
          </a:prstGeom>
          <a:noFill/>
          <a:ln w="9525" algn="ctr">
            <a:noFill/>
            <a:miter lim="800000"/>
            <a:headEnd/>
            <a:tailEnd/>
          </a:ln>
        </p:spPr>
        <p:txBody>
          <a:bodyPr wrap="square">
            <a:spAutoFit/>
          </a:bodyPr>
          <a:lstStyle/>
          <a:p>
            <a:pPr algn="r">
              <a:lnSpc>
                <a:spcPct val="200000"/>
              </a:lnSpc>
              <a:spcAft>
                <a:spcPts val="0"/>
              </a:spcAft>
              <a:defRPr/>
            </a:pPr>
            <a:r>
              <a:rPr lang="en-US" sz="1600" b="1" dirty="0" smtClean="0">
                <a:solidFill>
                  <a:schemeClr val="bg1">
                    <a:lumMod val="50000"/>
                  </a:schemeClr>
                </a:solidFill>
                <a:latin typeface="Arial Narrow" pitchFamily="34" charset="0"/>
              </a:rPr>
              <a:t>Research Design</a:t>
            </a:r>
            <a:endParaRPr lang="en-US" sz="1600" dirty="0" smtClean="0">
              <a:solidFill>
                <a:schemeClr val="bg1">
                  <a:lumMod val="50000"/>
                </a:schemeClr>
              </a:solidFill>
              <a:latin typeface="Arial Narrow" pitchFamily="34" charset="0"/>
            </a:endParaRPr>
          </a:p>
          <a:p>
            <a:pPr algn="r">
              <a:lnSpc>
                <a:spcPct val="200000"/>
              </a:lnSpc>
              <a:spcAft>
                <a:spcPts val="0"/>
              </a:spcAft>
              <a:defRPr/>
            </a:pPr>
            <a:r>
              <a:rPr lang="en-US" sz="1600" b="1" dirty="0" smtClean="0">
                <a:solidFill>
                  <a:schemeClr val="bg1">
                    <a:lumMod val="50000"/>
                  </a:schemeClr>
                </a:solidFill>
                <a:latin typeface="Arial Narrow" pitchFamily="34" charset="0"/>
              </a:rPr>
              <a:t>Attitudes and Behaviors</a:t>
            </a:r>
          </a:p>
          <a:p>
            <a:pPr algn="r">
              <a:lnSpc>
                <a:spcPct val="200000"/>
              </a:lnSpc>
              <a:spcAft>
                <a:spcPts val="0"/>
              </a:spcAft>
              <a:defRPr/>
            </a:pPr>
            <a:r>
              <a:rPr lang="en-US" sz="1600" b="1" dirty="0" smtClean="0">
                <a:solidFill>
                  <a:schemeClr val="bg1">
                    <a:lumMod val="50000"/>
                  </a:schemeClr>
                </a:solidFill>
                <a:latin typeface="Arial Narrow" pitchFamily="34" charset="0"/>
              </a:rPr>
              <a:t> Communications And Outreach</a:t>
            </a:r>
          </a:p>
          <a:p>
            <a:pPr algn="r">
              <a:lnSpc>
                <a:spcPct val="200000"/>
              </a:lnSpc>
              <a:spcAft>
                <a:spcPts val="0"/>
              </a:spcAft>
              <a:defRPr/>
            </a:pPr>
            <a:r>
              <a:rPr lang="en-US" sz="1600" b="1" dirty="0" smtClean="0">
                <a:solidFill>
                  <a:schemeClr val="bg1">
                    <a:lumMod val="50000"/>
                  </a:schemeClr>
                </a:solidFill>
                <a:latin typeface="Arial Narrow" pitchFamily="34" charset="0"/>
              </a:rPr>
              <a:t>KCTCS Communications And Outreach</a:t>
            </a:r>
          </a:p>
          <a:p>
            <a:pPr algn="r">
              <a:lnSpc>
                <a:spcPct val="200000"/>
              </a:lnSpc>
              <a:spcAft>
                <a:spcPts val="0"/>
              </a:spcAft>
              <a:defRPr/>
            </a:pPr>
            <a:r>
              <a:rPr lang="en-US" sz="1600" b="1" dirty="0" smtClean="0">
                <a:solidFill>
                  <a:schemeClr val="bg1">
                    <a:lumMod val="50000"/>
                  </a:schemeClr>
                </a:solidFill>
                <a:latin typeface="Arial Narrow" pitchFamily="34" charset="0"/>
              </a:rPr>
              <a:t>KCTCS Brand Awareness And Perceptions</a:t>
            </a:r>
          </a:p>
          <a:p>
            <a:pPr algn="r">
              <a:lnSpc>
                <a:spcPct val="200000"/>
              </a:lnSpc>
              <a:spcAft>
                <a:spcPts val="0"/>
              </a:spcAft>
              <a:defRPr/>
            </a:pPr>
            <a:r>
              <a:rPr lang="en-US" sz="1600" b="1" dirty="0" smtClean="0">
                <a:solidFill>
                  <a:schemeClr val="bg1">
                    <a:lumMod val="50000"/>
                  </a:schemeClr>
                </a:solidFill>
                <a:latin typeface="Arial Narrow" pitchFamily="34" charset="0"/>
              </a:rPr>
              <a:t>Perceptions On Credit Transfer(s) And Tuition</a:t>
            </a:r>
          </a:p>
        </p:txBody>
      </p:sp>
      <p:sp>
        <p:nvSpPr>
          <p:cNvPr id="6" name="TextBox 9"/>
          <p:cNvSpPr txBox="1">
            <a:spLocks noChangeArrowheads="1"/>
          </p:cNvSpPr>
          <p:nvPr/>
        </p:nvSpPr>
        <p:spPr bwMode="auto">
          <a:xfrm>
            <a:off x="5781747" y="1418938"/>
            <a:ext cx="762000" cy="3539430"/>
          </a:xfrm>
          <a:prstGeom prst="rect">
            <a:avLst/>
          </a:prstGeom>
          <a:noFill/>
          <a:ln w="9525">
            <a:noFill/>
            <a:miter lim="800000"/>
            <a:headEnd/>
            <a:tailEnd/>
          </a:ln>
        </p:spPr>
        <p:txBody>
          <a:bodyPr wrap="square">
            <a:spAutoFit/>
          </a:bodyPr>
          <a:lstStyle/>
          <a:p>
            <a:pPr algn="ctr">
              <a:lnSpc>
                <a:spcPct val="200000"/>
              </a:lnSpc>
              <a:spcAft>
                <a:spcPts val="0"/>
              </a:spcAft>
            </a:pPr>
            <a:r>
              <a:rPr lang="en-US" sz="1600" b="1" u="sng" dirty="0" smtClean="0">
                <a:solidFill>
                  <a:schemeClr val="bg1">
                    <a:lumMod val="50000"/>
                  </a:schemeClr>
                </a:solidFill>
                <a:latin typeface="Arial Narrow" pitchFamily="34" charset="0"/>
              </a:rPr>
              <a:t>Page</a:t>
            </a:r>
          </a:p>
          <a:p>
            <a:pPr algn="ctr">
              <a:lnSpc>
                <a:spcPct val="200000"/>
              </a:lnSpc>
              <a:spcAft>
                <a:spcPts val="0"/>
              </a:spcAft>
            </a:pPr>
            <a:r>
              <a:rPr lang="en-US" sz="1600" b="1" dirty="0" smtClean="0">
                <a:solidFill>
                  <a:schemeClr val="bg1">
                    <a:lumMod val="50000"/>
                  </a:schemeClr>
                </a:solidFill>
                <a:latin typeface="Arial Narrow" pitchFamily="34" charset="0"/>
              </a:rPr>
              <a:t>2</a:t>
            </a:r>
          </a:p>
          <a:p>
            <a:pPr algn="ctr">
              <a:lnSpc>
                <a:spcPct val="200000"/>
              </a:lnSpc>
              <a:spcAft>
                <a:spcPts val="0"/>
              </a:spcAft>
            </a:pPr>
            <a:r>
              <a:rPr lang="en-US" sz="1600" b="1" dirty="0" smtClean="0">
                <a:solidFill>
                  <a:schemeClr val="bg1">
                    <a:lumMod val="50000"/>
                  </a:schemeClr>
                </a:solidFill>
                <a:latin typeface="Arial Narrow" pitchFamily="34" charset="0"/>
              </a:rPr>
              <a:t>4</a:t>
            </a:r>
          </a:p>
          <a:p>
            <a:pPr algn="ctr">
              <a:lnSpc>
                <a:spcPct val="200000"/>
              </a:lnSpc>
              <a:spcAft>
                <a:spcPts val="0"/>
              </a:spcAft>
            </a:pPr>
            <a:r>
              <a:rPr lang="en-US" sz="1600" b="1" dirty="0" smtClean="0">
                <a:solidFill>
                  <a:schemeClr val="bg1">
                    <a:lumMod val="50000"/>
                  </a:schemeClr>
                </a:solidFill>
                <a:latin typeface="Arial Narrow" pitchFamily="34" charset="0"/>
              </a:rPr>
              <a:t>20</a:t>
            </a:r>
          </a:p>
          <a:p>
            <a:pPr algn="ctr">
              <a:lnSpc>
                <a:spcPct val="200000"/>
              </a:lnSpc>
              <a:spcAft>
                <a:spcPts val="0"/>
              </a:spcAft>
            </a:pPr>
            <a:r>
              <a:rPr lang="en-US" sz="1600" b="1" dirty="0" smtClean="0">
                <a:solidFill>
                  <a:schemeClr val="bg1">
                    <a:lumMod val="50000"/>
                  </a:schemeClr>
                </a:solidFill>
                <a:latin typeface="Arial Narrow" pitchFamily="34" charset="0"/>
              </a:rPr>
              <a:t>26</a:t>
            </a:r>
          </a:p>
          <a:p>
            <a:pPr algn="ctr">
              <a:lnSpc>
                <a:spcPct val="200000"/>
              </a:lnSpc>
              <a:spcAft>
                <a:spcPts val="0"/>
              </a:spcAft>
            </a:pPr>
            <a:r>
              <a:rPr lang="en-US" sz="1600" b="1" dirty="0" smtClean="0">
                <a:solidFill>
                  <a:schemeClr val="bg1">
                    <a:lumMod val="50000"/>
                  </a:schemeClr>
                </a:solidFill>
                <a:latin typeface="Arial Narrow" pitchFamily="34" charset="0"/>
              </a:rPr>
              <a:t>12</a:t>
            </a:r>
          </a:p>
          <a:p>
            <a:pPr algn="ctr">
              <a:lnSpc>
                <a:spcPct val="200000"/>
              </a:lnSpc>
              <a:spcAft>
                <a:spcPts val="0"/>
              </a:spcAft>
            </a:pPr>
            <a:r>
              <a:rPr lang="en-US" sz="1600" b="1" dirty="0" smtClean="0">
                <a:solidFill>
                  <a:schemeClr val="bg1">
                    <a:lumMod val="50000"/>
                  </a:schemeClr>
                </a:solidFill>
                <a:latin typeface="Arial Narrow" pitchFamily="34" charset="0"/>
              </a:rPr>
              <a:t>41</a:t>
            </a:r>
          </a:p>
        </p:txBody>
      </p:sp>
      <p:sp>
        <p:nvSpPr>
          <p:cNvPr id="7" name="Text Box 5"/>
          <p:cNvSpPr txBox="1">
            <a:spLocks noChangeArrowheads="1"/>
          </p:cNvSpPr>
          <p:nvPr/>
        </p:nvSpPr>
        <p:spPr bwMode="auto">
          <a:xfrm>
            <a:off x="1066800" y="381000"/>
            <a:ext cx="7010400" cy="338138"/>
          </a:xfrm>
          <a:prstGeom prst="rect">
            <a:avLst/>
          </a:prstGeom>
          <a:noFill/>
          <a:ln w="9525">
            <a:noFill/>
            <a:miter lim="800000"/>
            <a:headEnd/>
            <a:tailEnd/>
          </a:ln>
        </p:spPr>
        <p:txBody>
          <a:bodyPr>
            <a:spAutoFit/>
          </a:bodyPr>
          <a:lstStyle/>
          <a:p>
            <a:pPr algn="ctr" eaLnBrk="0" hangingPunct="0">
              <a:spcBef>
                <a:spcPct val="50000"/>
              </a:spcBef>
            </a:pPr>
            <a:r>
              <a:rPr lang="en-US" sz="1600" b="1" dirty="0" smtClean="0">
                <a:solidFill>
                  <a:schemeClr val="bg1"/>
                </a:solidFill>
                <a:latin typeface="Arial Narrow" pitchFamily="34" charset="0"/>
              </a:rPr>
              <a:t>Table Of Contents</a:t>
            </a:r>
            <a:endParaRPr lang="en-US" sz="16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461223" y="1931218"/>
            <a:ext cx="6279163"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Let’s say you started in your educational program and before you finished your program, you were offered what you considered to be a good (better) job.  What would you be likely to do…?</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09082" y="2680109"/>
          <a:ext cx="814363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03615" y="6063129"/>
            <a:ext cx="1094533"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n=714</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165839" y="361315"/>
            <a:ext cx="8468229"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Likelihood To Continue Education Among Those Who Want A Better Job Or Can’t Find A Job Now</a:t>
            </a:r>
            <a:endParaRPr lang="en-US" sz="1600" b="1" dirty="0">
              <a:solidFill>
                <a:schemeClr val="bg1"/>
              </a:solidFill>
              <a:latin typeface="Arial Narrow" pitchFamily="34" charset="0"/>
            </a:endParaRPr>
          </a:p>
        </p:txBody>
      </p:sp>
      <p:sp>
        <p:nvSpPr>
          <p:cNvPr id="6" name="TextBox 5"/>
          <p:cNvSpPr txBox="1"/>
          <p:nvPr/>
        </p:nvSpPr>
        <p:spPr>
          <a:xfrm rot="10800000" flipV="1">
            <a:off x="597118" y="721472"/>
            <a:ext cx="8007372" cy="1077218"/>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importance of jobs and money -- especially coming out of the recent recession -- was made obvious by the fact that over half of these students would take a </a:t>
            </a:r>
            <a:r>
              <a:rPr lang="en-US" sz="1600" b="1" i="1" dirty="0" smtClean="0">
                <a:solidFill>
                  <a:srgbClr val="653D7B"/>
                </a:solidFill>
                <a:latin typeface="Arial Narrow" pitchFamily="34" charset="0"/>
              </a:rPr>
              <a:t>job and continue their education</a:t>
            </a:r>
            <a:r>
              <a:rPr lang="en-US" sz="1600" b="1" i="1" dirty="0" smtClean="0">
                <a:solidFill>
                  <a:srgbClr val="FF0000"/>
                </a:solidFill>
                <a:latin typeface="Arial Narrow" pitchFamily="34" charset="0"/>
              </a:rPr>
              <a:t> </a:t>
            </a:r>
            <a:r>
              <a:rPr lang="en-US" sz="1600" b="1" i="1" dirty="0" smtClean="0">
                <a:solidFill>
                  <a:schemeClr val="accent4">
                    <a:lumMod val="75000"/>
                  </a:schemeClr>
                </a:solidFill>
                <a:latin typeface="Arial Narrow" pitchFamily="34" charset="0"/>
              </a:rPr>
              <a:t>at a slower pace if it was “good” enough.  That is no doubt another factor in the lower number of students who actually transition out of high school to postsecondary education.</a:t>
            </a:r>
            <a:endParaRPr lang="en-US" sz="1600" dirty="0" smtClean="0">
              <a:solidFill>
                <a:schemeClr val="accent4">
                  <a:lumMod val="75000"/>
                </a:schemeClr>
              </a:solidFill>
              <a:latin typeface="Arial Narrow" pitchFamily="34" charset="0"/>
            </a:endParaRPr>
          </a:p>
        </p:txBody>
      </p:sp>
      <p:sp>
        <p:nvSpPr>
          <p:cNvPr id="7" name="TextBox 6"/>
          <p:cNvSpPr txBox="1"/>
          <p:nvPr/>
        </p:nvSpPr>
        <p:spPr>
          <a:xfrm>
            <a:off x="2670969" y="5330031"/>
            <a:ext cx="282450" cy="307777"/>
          </a:xfrm>
          <a:prstGeom prst="rect">
            <a:avLst/>
          </a:prstGeom>
          <a:noFill/>
        </p:spPr>
        <p:txBody>
          <a:bodyPr wrap="none" rtlCol="0">
            <a:spAutoFit/>
          </a:bodyPr>
          <a:lstStyle/>
          <a:p>
            <a:r>
              <a:rPr lang="en-US" sz="1400" b="1" dirty="0" smtClean="0">
                <a:solidFill>
                  <a:schemeClr val="tx1">
                    <a:lumMod val="50000"/>
                    <a:lumOff val="50000"/>
                  </a:schemeClr>
                </a:solidFill>
                <a:latin typeface="Arial Narrow" pitchFamily="34" charset="0"/>
              </a:rPr>
              <a:t>X</a:t>
            </a:r>
            <a:endParaRPr lang="en-US" sz="1400" b="1" dirty="0">
              <a:solidFill>
                <a:schemeClr val="tx1">
                  <a:lumMod val="50000"/>
                  <a:lumOff val="50000"/>
                </a:schemeClr>
              </a:solidFill>
              <a:latin typeface="Arial Narrow" pitchFamily="34" charset="0"/>
            </a:endParaRPr>
          </a:p>
        </p:txBody>
      </p:sp>
      <p:sp>
        <p:nvSpPr>
          <p:cNvPr id="8" name="TextBox 7"/>
          <p:cNvSpPr txBox="1"/>
          <p:nvPr/>
        </p:nvSpPr>
        <p:spPr>
          <a:xfrm>
            <a:off x="1403615" y="6293557"/>
            <a:ext cx="1380506" cy="246221"/>
          </a:xfrm>
          <a:prstGeom prst="rect">
            <a:avLst/>
          </a:prstGeom>
          <a:noFill/>
        </p:spPr>
        <p:txBody>
          <a:bodyPr wrap="none" rtlCol="0">
            <a:spAutoFit/>
          </a:bodyPr>
          <a:lstStyle/>
          <a:p>
            <a:r>
              <a:rPr lang="en-US" sz="1000" b="1" i="1" dirty="0" smtClean="0">
                <a:solidFill>
                  <a:schemeClr val="tx1">
                    <a:lumMod val="50000"/>
                    <a:lumOff val="50000"/>
                  </a:schemeClr>
                </a:solidFill>
                <a:latin typeface="Arial Narrow" pitchFamily="34" charset="0"/>
              </a:rPr>
              <a:t>X Less than 0.5 percent.</a:t>
            </a:r>
            <a:endParaRPr lang="en-US" sz="10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2872902"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Communications &amp; Outreach</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481903" y="1873611"/>
            <a:ext cx="403249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Thinking about the different ways colleges might contact you, would (___) be a good way for you to be contacted?</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1" y="2795323"/>
          <a:ext cx="468721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5378497" y="1838885"/>
            <a:ext cx="3571633"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For the ones you said are okay (___), which way would you </a:t>
            </a:r>
            <a:r>
              <a:rPr lang="en-US" sz="1200" b="1" i="1" u="sng" dirty="0" smtClean="0">
                <a:solidFill>
                  <a:schemeClr val="tx1">
                    <a:lumMod val="50000"/>
                    <a:lumOff val="50000"/>
                  </a:schemeClr>
                </a:solidFill>
                <a:latin typeface="Arial Narrow" pitchFamily="34" charset="0"/>
              </a:rPr>
              <a:t>prefer</a:t>
            </a:r>
            <a:r>
              <a:rPr lang="en-US" sz="1200" b="1" i="1" dirty="0" smtClean="0">
                <a:solidFill>
                  <a:schemeClr val="tx1">
                    <a:lumMod val="50000"/>
                    <a:lumOff val="50000"/>
                  </a:schemeClr>
                </a:solidFill>
                <a:latin typeface="Arial Narrow" pitchFamily="34" charset="0"/>
              </a:rPr>
              <a:t> to be contacted most often by college during the consideration phase?</a:t>
            </a:r>
            <a:endParaRPr lang="en-US" sz="1200" b="1" i="1" dirty="0">
              <a:solidFill>
                <a:schemeClr val="tx1">
                  <a:lumMod val="50000"/>
                  <a:lumOff val="50000"/>
                </a:schemeClr>
              </a:solidFill>
              <a:latin typeface="Arial Narrow" pitchFamily="34" charset="0"/>
            </a:endParaRPr>
          </a:p>
        </p:txBody>
      </p:sp>
      <p:sp>
        <p:nvSpPr>
          <p:cNvPr id="6" name="TextBox 5"/>
          <p:cNvSpPr txBox="1"/>
          <p:nvPr/>
        </p:nvSpPr>
        <p:spPr>
          <a:xfrm rot="10800000" flipV="1">
            <a:off x="885152" y="375829"/>
            <a:ext cx="737369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Desired Contact Points Among Those Extremely/Very/Somewhat Likely To Go To College</a:t>
            </a:r>
            <a:endParaRPr lang="en-US" sz="1600" b="1" dirty="0">
              <a:solidFill>
                <a:schemeClr val="bg1"/>
              </a:solidFill>
              <a:latin typeface="Arial Narrow" pitchFamily="34" charset="0"/>
            </a:endParaRPr>
          </a:p>
        </p:txBody>
      </p:sp>
      <p:sp>
        <p:nvSpPr>
          <p:cNvPr id="7" name="TextBox 6"/>
          <p:cNvSpPr txBox="1"/>
          <p:nvPr/>
        </p:nvSpPr>
        <p:spPr>
          <a:xfrm>
            <a:off x="1115580" y="6293557"/>
            <a:ext cx="1209747"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n=715</a:t>
            </a:r>
            <a:endParaRPr lang="en-US" sz="1200" dirty="0">
              <a:solidFill>
                <a:schemeClr val="tx1">
                  <a:lumMod val="50000"/>
                  <a:lumOff val="50000"/>
                </a:schemeClr>
              </a:solidFill>
              <a:latin typeface="Arial Narrow" pitchFamily="34" charset="0"/>
            </a:endParaRPr>
          </a:p>
        </p:txBody>
      </p:sp>
      <p:sp>
        <p:nvSpPr>
          <p:cNvPr id="9" name="TextBox 8"/>
          <p:cNvSpPr txBox="1"/>
          <p:nvPr/>
        </p:nvSpPr>
        <p:spPr>
          <a:xfrm rot="10800000" flipV="1">
            <a:off x="481902" y="894293"/>
            <a:ext cx="8237802"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Consistent with other research, students said they preferred to be contacted by mail and/or email.  However, the personal contact during a campus visit should never be underestimated.</a:t>
            </a:r>
          </a:p>
        </p:txBody>
      </p:sp>
      <p:graphicFrame>
        <p:nvGraphicFramePr>
          <p:cNvPr id="12" name="Chart 11"/>
          <p:cNvGraphicFramePr/>
          <p:nvPr/>
        </p:nvGraphicFramePr>
        <p:xfrm>
          <a:off x="4456787" y="2737716"/>
          <a:ext cx="4687214" cy="36292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781747" y="6293557"/>
            <a:ext cx="1209747"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n=715</a:t>
            </a:r>
            <a:endParaRPr lang="en-US" sz="12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037293" y="1412756"/>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about the places you mentioned earlier that you were considering.  Did you learn and or get information about any of them…?</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09082" y="2564895"/>
          <a:ext cx="8143634" cy="39748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46008" y="5963708"/>
            <a:ext cx="1440175"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n=725</a:t>
            </a:r>
          </a:p>
          <a:p>
            <a:r>
              <a:rPr lang="en-US" sz="1200" dirty="0" smtClean="0">
                <a:solidFill>
                  <a:schemeClr val="tx1">
                    <a:lumMod val="50000"/>
                    <a:lumOff val="50000"/>
                  </a:schemeClr>
                </a:solidFill>
                <a:latin typeface="Arial Narrow" pitchFamily="34" charset="0"/>
              </a:rPr>
              <a:t>Now n=719</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597117" y="375829"/>
            <a:ext cx="760412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Sources Of Information Among Those Extremely/Very/Somewhat Likely To Enroll In College</a:t>
            </a:r>
            <a:endParaRPr lang="en-US" sz="1600" b="1" dirty="0">
              <a:solidFill>
                <a:schemeClr val="bg1"/>
              </a:solidFill>
              <a:latin typeface="Arial Narrow" pitchFamily="34" charset="0"/>
            </a:endParaRPr>
          </a:p>
        </p:txBody>
      </p:sp>
      <p:sp>
        <p:nvSpPr>
          <p:cNvPr id="6" name="TextBox 5"/>
          <p:cNvSpPr txBox="1"/>
          <p:nvPr/>
        </p:nvSpPr>
        <p:spPr>
          <a:xfrm rot="10800000" flipV="1">
            <a:off x="251476" y="779079"/>
            <a:ext cx="8607232"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 The younger students processed as much of a wide variety and amount of information about the college choice as they did five years ago.  Note the larger impact of TV/Radio on their learning process.</a:t>
            </a:r>
            <a:endParaRPr lang="en-US" sz="1600" dirty="0" smtClean="0">
              <a:solidFill>
                <a:schemeClr val="accent4">
                  <a:lumMod val="75000"/>
                </a:schemeClr>
              </a:solidFill>
              <a:latin typeface="Arial Narrow" pitchFamily="34" charset="0"/>
            </a:endParaRPr>
          </a:p>
        </p:txBody>
      </p:sp>
      <p:sp>
        <p:nvSpPr>
          <p:cNvPr id="8" name="TextBox 7"/>
          <p:cNvSpPr txBox="1"/>
          <p:nvPr/>
        </p:nvSpPr>
        <p:spPr>
          <a:xfrm>
            <a:off x="1288401" y="6340128"/>
            <a:ext cx="3248005" cy="246221"/>
          </a:xfrm>
          <a:prstGeom prst="rect">
            <a:avLst/>
          </a:prstGeom>
          <a:noFill/>
        </p:spPr>
        <p:txBody>
          <a:bodyPr wrap="none" rtlCol="0">
            <a:spAutoFit/>
          </a:bodyPr>
          <a:lstStyle/>
          <a:p>
            <a:r>
              <a:rPr lang="en-US" sz="1000" i="1" dirty="0" smtClean="0">
                <a:solidFill>
                  <a:schemeClr val="tx1">
                    <a:lumMod val="50000"/>
                    <a:lumOff val="50000"/>
                  </a:schemeClr>
                </a:solidFill>
                <a:latin typeface="Arial Narrow" pitchFamily="34" charset="0"/>
              </a:rPr>
              <a:t>* Wording included Newspaper or printed ad in the 2006 survey.</a:t>
            </a:r>
            <a:endParaRPr lang="en-US" sz="1000" i="1" dirty="0">
              <a:solidFill>
                <a:schemeClr val="tx1">
                  <a:lumMod val="50000"/>
                  <a:lumOff val="50000"/>
                </a:schemeClr>
              </a:solidFill>
              <a:latin typeface="Arial Narrow" pitchFamily="34" charset="0"/>
            </a:endParaRPr>
          </a:p>
        </p:txBody>
      </p:sp>
      <p:sp>
        <p:nvSpPr>
          <p:cNvPr id="13" name="Isosceles Triangle 12"/>
          <p:cNvSpPr/>
          <p:nvPr/>
        </p:nvSpPr>
        <p:spPr>
          <a:xfrm>
            <a:off x="7103050" y="399055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7103050" y="452353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87111" y="1988825"/>
            <a:ext cx="1318566"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Top Sources</a:t>
            </a:r>
            <a:endParaRPr lang="en-US" b="1" dirty="0">
              <a:solidFill>
                <a:schemeClr val="bg1">
                  <a:lumMod val="50000"/>
                </a:schemeClr>
              </a:solidFill>
              <a:latin typeface="Arial Narrow" pitchFamily="34" charset="0"/>
            </a:endParaRPr>
          </a:p>
        </p:txBody>
      </p:sp>
      <p:sp>
        <p:nvSpPr>
          <p:cNvPr id="14" name="Isosceles Triangle 13"/>
          <p:cNvSpPr/>
          <p:nvPr/>
        </p:nvSpPr>
        <p:spPr>
          <a:xfrm>
            <a:off x="6757408" y="508553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037293" y="1642373"/>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about the places you mentioned earlier that you were considering.  Did you learn and or get information about any of them…?</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09082" y="2564895"/>
          <a:ext cx="8143634" cy="39748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46008" y="5963708"/>
            <a:ext cx="1440175"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n=725</a:t>
            </a:r>
          </a:p>
          <a:p>
            <a:r>
              <a:rPr lang="en-US" sz="1200" dirty="0" smtClean="0">
                <a:solidFill>
                  <a:schemeClr val="tx1">
                    <a:lumMod val="50000"/>
                    <a:lumOff val="50000"/>
                  </a:schemeClr>
                </a:solidFill>
                <a:latin typeface="Arial Narrow" pitchFamily="34" charset="0"/>
              </a:rPr>
              <a:t>Now n=719</a:t>
            </a:r>
            <a:endParaRPr lang="en-US" sz="1200" dirty="0">
              <a:solidFill>
                <a:schemeClr val="tx1">
                  <a:lumMod val="50000"/>
                  <a:lumOff val="50000"/>
                </a:schemeClr>
              </a:solidFill>
              <a:latin typeface="Arial Narrow" pitchFamily="34" charset="0"/>
            </a:endParaRPr>
          </a:p>
        </p:txBody>
      </p:sp>
      <p:sp>
        <p:nvSpPr>
          <p:cNvPr id="6" name="TextBox 5"/>
          <p:cNvSpPr txBox="1"/>
          <p:nvPr/>
        </p:nvSpPr>
        <p:spPr>
          <a:xfrm rot="10800000" flipV="1">
            <a:off x="769938" y="721472"/>
            <a:ext cx="7661731" cy="830997"/>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active increase in “at school” activities discussed in the teacher and counselor study was obvious here as well.  The small discernable change in church influence could have reflected the Super Sunday effort near the end of the field period.</a:t>
            </a:r>
            <a:endParaRPr lang="en-US" sz="1600" dirty="0" smtClean="0">
              <a:solidFill>
                <a:schemeClr val="accent4">
                  <a:lumMod val="75000"/>
                </a:schemeClr>
              </a:solidFill>
              <a:latin typeface="Arial Narrow" pitchFamily="34" charset="0"/>
            </a:endParaRPr>
          </a:p>
        </p:txBody>
      </p:sp>
      <p:sp>
        <p:nvSpPr>
          <p:cNvPr id="7" name="TextBox 6"/>
          <p:cNvSpPr txBox="1"/>
          <p:nvPr/>
        </p:nvSpPr>
        <p:spPr>
          <a:xfrm>
            <a:off x="3304646" y="4466375"/>
            <a:ext cx="654346" cy="246221"/>
          </a:xfrm>
          <a:prstGeom prst="rect">
            <a:avLst/>
          </a:prstGeom>
          <a:noFill/>
        </p:spPr>
        <p:txBody>
          <a:bodyPr wrap="none" rtlCol="0">
            <a:spAutoFit/>
          </a:bodyPr>
          <a:lstStyle/>
          <a:p>
            <a:r>
              <a:rPr lang="en-US" sz="1000" dirty="0" smtClean="0">
                <a:latin typeface="Arial Narrow" pitchFamily="34" charset="0"/>
              </a:rPr>
              <a:t>Not asked</a:t>
            </a:r>
            <a:endParaRPr lang="en-US" sz="1000" dirty="0">
              <a:latin typeface="Arial Narrow" pitchFamily="34" charset="0"/>
            </a:endParaRPr>
          </a:p>
        </p:txBody>
      </p:sp>
      <p:sp>
        <p:nvSpPr>
          <p:cNvPr id="8" name="TextBox 7"/>
          <p:cNvSpPr txBox="1"/>
          <p:nvPr/>
        </p:nvSpPr>
        <p:spPr>
          <a:xfrm>
            <a:off x="1288401" y="6309350"/>
            <a:ext cx="3382657" cy="246221"/>
          </a:xfrm>
          <a:prstGeom prst="rect">
            <a:avLst/>
          </a:prstGeom>
          <a:noFill/>
        </p:spPr>
        <p:txBody>
          <a:bodyPr wrap="none" rtlCol="0">
            <a:spAutoFit/>
          </a:bodyPr>
          <a:lstStyle/>
          <a:p>
            <a:r>
              <a:rPr lang="en-US" sz="1000" i="1" dirty="0" smtClean="0">
                <a:solidFill>
                  <a:schemeClr val="tx1">
                    <a:lumMod val="50000"/>
                    <a:lumOff val="50000"/>
                  </a:schemeClr>
                </a:solidFill>
                <a:latin typeface="Arial Narrow" pitchFamily="34" charset="0"/>
              </a:rPr>
              <a:t>* Wording included Newspaper or printed ad was in the 2006 survey.</a:t>
            </a:r>
            <a:endParaRPr lang="en-US" sz="1000" i="1" dirty="0">
              <a:solidFill>
                <a:schemeClr val="tx1">
                  <a:lumMod val="50000"/>
                  <a:lumOff val="50000"/>
                </a:schemeClr>
              </a:solidFill>
              <a:latin typeface="Arial Narrow" pitchFamily="34" charset="0"/>
            </a:endParaRPr>
          </a:p>
        </p:txBody>
      </p:sp>
      <p:sp>
        <p:nvSpPr>
          <p:cNvPr id="10" name="Isosceles Triangle 9"/>
          <p:cNvSpPr/>
          <p:nvPr/>
        </p:nvSpPr>
        <p:spPr>
          <a:xfrm>
            <a:off x="6184996" y="283841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6184996" y="3299272"/>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95334" y="2161646"/>
            <a:ext cx="1955985"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Secondary Sources</a:t>
            </a:r>
            <a:endParaRPr lang="en-US" b="1" dirty="0">
              <a:solidFill>
                <a:schemeClr val="bg1">
                  <a:lumMod val="50000"/>
                </a:schemeClr>
              </a:solidFill>
              <a:latin typeface="Arial Narrow" pitchFamily="34" charset="0"/>
            </a:endParaRPr>
          </a:p>
        </p:txBody>
      </p:sp>
      <p:sp>
        <p:nvSpPr>
          <p:cNvPr id="13" name="Isosceles Triangle 12"/>
          <p:cNvSpPr/>
          <p:nvPr/>
        </p:nvSpPr>
        <p:spPr>
          <a:xfrm>
            <a:off x="4280307" y="5200752"/>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0800000" flipV="1">
            <a:off x="597117" y="375829"/>
            <a:ext cx="760412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Sources Of Information Among Those Extremely/Very/Somewhat Likely To Enroll In College</a:t>
            </a:r>
            <a:endParaRPr lang="en-US" sz="16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rot="10800000" flipV="1">
            <a:off x="1712698" y="1700791"/>
            <a:ext cx="5739652"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Have you visited the website of any of the places you were seriously considering enrolling in to further your education?</a:t>
            </a:r>
          </a:p>
        </p:txBody>
      </p:sp>
      <p:sp>
        <p:nvSpPr>
          <p:cNvPr id="21" name="TextBox 20"/>
          <p:cNvSpPr txBox="1"/>
          <p:nvPr/>
        </p:nvSpPr>
        <p:spPr>
          <a:xfrm rot="10800000" flipV="1">
            <a:off x="1173187" y="375829"/>
            <a:ext cx="6740019"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Website Usage Among Those Extremely/Very/Somewhat Likely To Enroll In College</a:t>
            </a:r>
            <a:endParaRPr lang="en-US" sz="1600" b="1" dirty="0">
              <a:solidFill>
                <a:schemeClr val="bg1"/>
              </a:solidFill>
              <a:latin typeface="Arial Narrow" pitchFamily="34" charset="0"/>
            </a:endParaRPr>
          </a:p>
        </p:txBody>
      </p:sp>
      <p:sp>
        <p:nvSpPr>
          <p:cNvPr id="22" name="TextBox 21"/>
          <p:cNvSpPr txBox="1"/>
          <p:nvPr/>
        </p:nvSpPr>
        <p:spPr>
          <a:xfrm rot="10800000" flipV="1">
            <a:off x="1000366" y="812185"/>
            <a:ext cx="7200875" cy="830997"/>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website continued to be a powerful means of transferring information to prospective students.  Unlike the older prospects they started using it some years ago and still do.  The older prospects and parents were just recently finding it useful.</a:t>
            </a:r>
            <a:endParaRPr lang="en-US" sz="1600" dirty="0" smtClean="0">
              <a:solidFill>
                <a:schemeClr val="accent4">
                  <a:lumMod val="75000"/>
                </a:schemeClr>
              </a:solidFill>
              <a:latin typeface="Arial Narrow" pitchFamily="34" charset="0"/>
            </a:endParaRPr>
          </a:p>
        </p:txBody>
      </p:sp>
      <p:sp>
        <p:nvSpPr>
          <p:cNvPr id="24" name="TextBox 23"/>
          <p:cNvSpPr txBox="1"/>
          <p:nvPr/>
        </p:nvSpPr>
        <p:spPr>
          <a:xfrm>
            <a:off x="4008939" y="2456769"/>
            <a:ext cx="1196738"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“Yes”</a:t>
            </a:r>
            <a:endParaRPr lang="en-US" sz="1600" dirty="0">
              <a:solidFill>
                <a:schemeClr val="bg1">
                  <a:lumMod val="50000"/>
                </a:schemeClr>
              </a:solidFill>
              <a:latin typeface="Arial Narrow" pitchFamily="34" charset="0"/>
            </a:endParaRPr>
          </a:p>
        </p:txBody>
      </p:sp>
      <p:graphicFrame>
        <p:nvGraphicFramePr>
          <p:cNvPr id="25" name="Chart 24"/>
          <p:cNvGraphicFramePr/>
          <p:nvPr/>
        </p:nvGraphicFramePr>
        <p:xfrm>
          <a:off x="1979685" y="2680109"/>
          <a:ext cx="4435739" cy="3744455"/>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1346008" y="6078922"/>
            <a:ext cx="115214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n=725</a:t>
            </a:r>
          </a:p>
          <a:p>
            <a:r>
              <a:rPr lang="en-US" sz="1200" dirty="0" smtClean="0">
                <a:solidFill>
                  <a:schemeClr val="tx1">
                    <a:lumMod val="50000"/>
                    <a:lumOff val="50000"/>
                  </a:schemeClr>
                </a:solidFill>
                <a:latin typeface="Arial Narrow" pitchFamily="34" charset="0"/>
              </a:rPr>
              <a:t>Now n=719</a:t>
            </a:r>
            <a:endParaRPr lang="en-US" sz="1200" dirty="0">
              <a:solidFill>
                <a:schemeClr val="tx1">
                  <a:lumMod val="50000"/>
                  <a:lumOff val="50000"/>
                </a:schemeClr>
              </a:solidFill>
              <a:latin typeface="Arial Narrow"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618164" y="2104039"/>
          <a:ext cx="8525836" cy="414770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76435" y="6021315"/>
            <a:ext cx="7567565" cy="58477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n=561</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28" name="TextBox 27"/>
          <p:cNvSpPr txBox="1"/>
          <p:nvPr/>
        </p:nvSpPr>
        <p:spPr>
          <a:xfrm rot="10800000" flipV="1">
            <a:off x="1173190" y="1643184"/>
            <a:ext cx="6797623"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As I read the following items tell me which type of information you were looking for on the website.  Give it a “5” if you consider that essential information and a “1” if you didn’t care if it was there or not.</a:t>
            </a:r>
            <a:endParaRPr lang="en-US" sz="1200" b="1" i="1" dirty="0">
              <a:solidFill>
                <a:schemeClr val="tx1">
                  <a:lumMod val="50000"/>
                  <a:lumOff val="50000"/>
                </a:schemeClr>
              </a:solidFill>
              <a:latin typeface="Arial Narrow" pitchFamily="34" charset="0"/>
            </a:endParaRPr>
          </a:p>
        </p:txBody>
      </p:sp>
      <p:sp>
        <p:nvSpPr>
          <p:cNvPr id="5" name="TextBox 4"/>
          <p:cNvSpPr txBox="1"/>
          <p:nvPr/>
        </p:nvSpPr>
        <p:spPr>
          <a:xfrm rot="10800000" flipV="1">
            <a:off x="366689" y="375829"/>
            <a:ext cx="7834553"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Website Content Drivers Among Those Likely To Enroll In College And Have Visited A Website</a:t>
            </a:r>
            <a:endParaRPr lang="en-US" sz="1600" b="1" dirty="0">
              <a:solidFill>
                <a:schemeClr val="bg1"/>
              </a:solidFill>
              <a:latin typeface="Arial Narrow" pitchFamily="34" charset="0"/>
            </a:endParaRPr>
          </a:p>
        </p:txBody>
      </p:sp>
      <p:sp>
        <p:nvSpPr>
          <p:cNvPr id="6" name="TextBox 5"/>
          <p:cNvSpPr txBox="1"/>
          <p:nvPr/>
        </p:nvSpPr>
        <p:spPr>
          <a:xfrm rot="10800000" flipV="1">
            <a:off x="21048" y="779079"/>
            <a:ext cx="9068088" cy="830997"/>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Also unlike their older counterparts, student life and campus views were of more importance than calculating their likely tuition.  However, both segments agreed that academic programs, admission requirements and costs were the top three items of interest on the website.</a:t>
            </a:r>
            <a:endParaRPr lang="en-US" sz="1600" dirty="0" smtClean="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3645550"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KCTCS Communications &amp; Outreach</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210113" y="1355148"/>
            <a:ext cx="4666167"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What are the names of the places for which you visited their website?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1816005"/>
          <a:ext cx="8143634" cy="45509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781747" y="625174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n=541</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Website Viewing</a:t>
            </a:r>
            <a:endParaRPr lang="en-US" sz="1600" b="1" dirty="0">
              <a:solidFill>
                <a:schemeClr val="bg1"/>
              </a:solidFill>
              <a:latin typeface="Arial Narrow" pitchFamily="34" charset="0"/>
            </a:endParaRPr>
          </a:p>
        </p:txBody>
      </p:sp>
      <p:sp>
        <p:nvSpPr>
          <p:cNvPr id="6" name="TextBox 5"/>
          <p:cNvSpPr txBox="1"/>
          <p:nvPr/>
        </p:nvSpPr>
        <p:spPr>
          <a:xfrm rot="10800000" flipV="1">
            <a:off x="1518830" y="844581"/>
            <a:ext cx="6106341" cy="338554"/>
          </a:xfrm>
          <a:prstGeom prst="rect">
            <a:avLst/>
          </a:prstGeom>
          <a:noFill/>
          <a:ln>
            <a:noFill/>
          </a:ln>
        </p:spPr>
        <p:txBody>
          <a:bodyPr wrap="square" rtlCol="0">
            <a:spAutoFit/>
          </a:bodyPr>
          <a:lstStyle/>
          <a:p>
            <a:pPr lvl="0" algn="ctr"/>
            <a:r>
              <a:rPr lang="en-US" sz="1600" b="1" i="1" dirty="0" smtClean="0">
                <a:solidFill>
                  <a:srgbClr val="5F497A"/>
                </a:solidFill>
                <a:latin typeface="Arial Narrow" pitchFamily="34" charset="0"/>
                <a:ea typeface="Calibri" pitchFamily="34" charset="0"/>
                <a:cs typeface="Times New Roman" pitchFamily="18" charset="0"/>
              </a:rPr>
              <a:t>Visits to KCTCS websites were lower than most other competitor sites.</a:t>
            </a:r>
            <a:endParaRPr lang="en-US" dirty="0" smtClean="0">
              <a:latin typeface="Arial" pitchFamily="34" charset="0"/>
            </a:endParaRPr>
          </a:p>
        </p:txBody>
      </p:sp>
      <p:sp>
        <p:nvSpPr>
          <p:cNvPr id="7" name="TextBox 6"/>
          <p:cNvSpPr txBox="1"/>
          <p:nvPr/>
        </p:nvSpPr>
        <p:spPr>
          <a:xfrm>
            <a:off x="4514393" y="625174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n=528</a:t>
            </a:r>
            <a:endParaRPr lang="en-US" sz="1200" dirty="0">
              <a:solidFill>
                <a:schemeClr val="tx1">
                  <a:lumMod val="50000"/>
                  <a:lumOff val="50000"/>
                </a:schemeClr>
              </a:solidFill>
              <a:latin typeface="Arial Narrow" pitchFamily="34" charset="0"/>
            </a:endParaRPr>
          </a:p>
        </p:txBody>
      </p:sp>
      <p:sp>
        <p:nvSpPr>
          <p:cNvPr id="8" name="Isosceles Triangle 7"/>
          <p:cNvSpPr/>
          <p:nvPr/>
        </p:nvSpPr>
        <p:spPr>
          <a:xfrm>
            <a:off x="5954568" y="279532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5090463" y="342900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3995930" y="475396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3650289" y="538763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979685" y="1423790"/>
            <a:ext cx="5299843"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Would you say the (KCTCS college) website was excellent, very good, fair, or poor?</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6761066" y="6205172"/>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n=52</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Rating Of KCTCS College Websites</a:t>
            </a:r>
            <a:endParaRPr lang="en-US" sz="1600" b="1" dirty="0">
              <a:solidFill>
                <a:schemeClr val="bg1"/>
              </a:solidFill>
              <a:latin typeface="Arial Narrow" pitchFamily="34" charset="0"/>
            </a:endParaRPr>
          </a:p>
        </p:txBody>
      </p:sp>
      <p:graphicFrame>
        <p:nvGraphicFramePr>
          <p:cNvPr id="6" name="Chart 5"/>
          <p:cNvGraphicFramePr/>
          <p:nvPr/>
        </p:nvGraphicFramePr>
        <p:xfrm>
          <a:off x="4802428" y="2575931"/>
          <a:ext cx="3744455" cy="3744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09082" y="2564895"/>
          <a:ext cx="3744455" cy="374445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1922078" y="2115075"/>
            <a:ext cx="63671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bg1">
                    <a:lumMod val="65000"/>
                  </a:schemeClr>
                </a:solidFill>
                <a:latin typeface="Arial Narrow" pitchFamily="34" charset="0"/>
              </a:rPr>
              <a:t>Then</a:t>
            </a:r>
          </a:p>
        </p:txBody>
      </p:sp>
      <p:sp>
        <p:nvSpPr>
          <p:cNvPr id="9" name="Text Box 3"/>
          <p:cNvSpPr txBox="1">
            <a:spLocks noChangeArrowheads="1"/>
          </p:cNvSpPr>
          <p:nvPr/>
        </p:nvSpPr>
        <p:spPr bwMode="auto">
          <a:xfrm>
            <a:off x="6297174" y="2115075"/>
            <a:ext cx="583814"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bg1">
                    <a:lumMod val="65000"/>
                  </a:schemeClr>
                </a:solidFill>
                <a:latin typeface="Arial Narrow" pitchFamily="34" charset="0"/>
              </a:rPr>
              <a:t>Now</a:t>
            </a:r>
          </a:p>
        </p:txBody>
      </p:sp>
      <p:sp>
        <p:nvSpPr>
          <p:cNvPr id="10" name="TextBox 9"/>
          <p:cNvSpPr txBox="1"/>
          <p:nvPr/>
        </p:nvSpPr>
        <p:spPr>
          <a:xfrm>
            <a:off x="1864471" y="6205172"/>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n=74</a:t>
            </a:r>
            <a:endParaRPr lang="en-US" sz="1200" dirty="0">
              <a:solidFill>
                <a:schemeClr val="tx1">
                  <a:lumMod val="50000"/>
                  <a:lumOff val="50000"/>
                </a:schemeClr>
              </a:solidFill>
              <a:latin typeface="Arial Narrow" pitchFamily="34" charset="0"/>
            </a:endParaRPr>
          </a:p>
        </p:txBody>
      </p:sp>
      <p:sp>
        <p:nvSpPr>
          <p:cNvPr id="12" name="Text Box 3"/>
          <p:cNvSpPr txBox="1">
            <a:spLocks noChangeArrowheads="1"/>
          </p:cNvSpPr>
          <p:nvPr/>
        </p:nvSpPr>
        <p:spPr bwMode="auto">
          <a:xfrm>
            <a:off x="3189432" y="1827040"/>
            <a:ext cx="2712602" cy="33855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600" b="1" dirty="0" smtClean="0">
                <a:solidFill>
                  <a:schemeClr val="bg1">
                    <a:lumMod val="65000"/>
                  </a:schemeClr>
                </a:solidFill>
                <a:latin typeface="Arial Narrow" pitchFamily="34" charset="0"/>
              </a:rPr>
              <a:t>First KCTCS College Mentioned</a:t>
            </a:r>
          </a:p>
        </p:txBody>
      </p:sp>
      <p:sp>
        <p:nvSpPr>
          <p:cNvPr id="11" name="TextBox 10"/>
          <p:cNvSpPr txBox="1"/>
          <p:nvPr/>
        </p:nvSpPr>
        <p:spPr>
          <a:xfrm rot="10800000" flipV="1">
            <a:off x="1518830" y="721471"/>
            <a:ext cx="6106341" cy="584775"/>
          </a:xfrm>
          <a:prstGeom prst="rect">
            <a:avLst/>
          </a:prstGeom>
          <a:noFill/>
          <a:ln>
            <a:noFill/>
          </a:ln>
        </p:spPr>
        <p:txBody>
          <a:bodyPr wrap="square" rtlCol="0">
            <a:spAutoFit/>
          </a:bodyPr>
          <a:lstStyle/>
          <a:p>
            <a:pPr lvl="0" algn="ctr"/>
            <a:r>
              <a:rPr lang="en-US" sz="1600" b="1" i="1" dirty="0" smtClean="0">
                <a:solidFill>
                  <a:srgbClr val="5F497A"/>
                </a:solidFill>
                <a:latin typeface="Arial Narrow" pitchFamily="34" charset="0"/>
                <a:ea typeface="Calibri" pitchFamily="34" charset="0"/>
                <a:cs typeface="Times New Roman" pitchFamily="18" charset="0"/>
              </a:rPr>
              <a:t>Those who have visited a KCTCS website were more complimentary this year than in the past.</a:t>
            </a:r>
            <a:endParaRPr lang="en-US" dirty="0" smtClean="0">
              <a:latin typeface="Arial" pitchFamily="34" charset="0"/>
            </a:endParaRPr>
          </a:p>
        </p:txBody>
      </p:sp>
      <p:sp>
        <p:nvSpPr>
          <p:cNvPr id="13" name="Isosceles Triangle 12"/>
          <p:cNvSpPr/>
          <p:nvPr/>
        </p:nvSpPr>
        <p:spPr>
          <a:xfrm>
            <a:off x="5493712" y="590610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5"/>
          <p:cNvSpPr txBox="1">
            <a:spLocks noChangeArrowheads="1"/>
          </p:cNvSpPr>
          <p:nvPr/>
        </p:nvSpPr>
        <p:spPr bwMode="auto">
          <a:xfrm>
            <a:off x="1066800" y="381000"/>
            <a:ext cx="7010400" cy="338138"/>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chemeClr val="bg1"/>
                </a:solidFill>
                <a:latin typeface="Arial Narrow" pitchFamily="34" charset="0"/>
              </a:rPr>
              <a:t>Research Design: Younger Prospective Students</a:t>
            </a:r>
          </a:p>
        </p:txBody>
      </p:sp>
      <p:sp>
        <p:nvSpPr>
          <p:cNvPr id="13321" name="Text Box 7"/>
          <p:cNvSpPr txBox="1">
            <a:spLocks noChangeArrowheads="1"/>
          </p:cNvSpPr>
          <p:nvPr/>
        </p:nvSpPr>
        <p:spPr bwMode="auto">
          <a:xfrm>
            <a:off x="251475" y="1067113"/>
            <a:ext cx="8698657" cy="4755148"/>
          </a:xfrm>
          <a:prstGeom prst="rect">
            <a:avLst/>
          </a:prstGeom>
          <a:noFill/>
          <a:ln w="9525">
            <a:noFill/>
            <a:miter lim="800000"/>
            <a:headEnd/>
            <a:tailEnd/>
          </a:ln>
        </p:spPr>
        <p:txBody>
          <a:bodyPr wrap="square">
            <a:spAutoFit/>
          </a:bodyPr>
          <a:lstStyle/>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Objective</a:t>
            </a:r>
          </a:p>
          <a:p>
            <a:pPr algn="l" eaLnBrk="0" hangingPunct="0">
              <a:tabLst>
                <a:tab pos="173038" algn="l"/>
                <a:tab pos="346075" algn="l"/>
              </a:tabLst>
              <a:defRPr/>
            </a:pPr>
            <a:r>
              <a:rPr lang="en-US" sz="1600" dirty="0" smtClean="0">
                <a:solidFill>
                  <a:schemeClr val="tx1">
                    <a:lumMod val="50000"/>
                    <a:lumOff val="50000"/>
                  </a:schemeClr>
                </a:solidFill>
                <a:latin typeface="Arial Narrow" pitchFamily="34" charset="0"/>
              </a:rPr>
              <a:t>To </a:t>
            </a:r>
            <a:r>
              <a:rPr lang="en-US" sz="1600" dirty="0">
                <a:solidFill>
                  <a:schemeClr val="tx1">
                    <a:lumMod val="50000"/>
                    <a:lumOff val="50000"/>
                  </a:schemeClr>
                </a:solidFill>
                <a:latin typeface="Arial Narrow" pitchFamily="34" charset="0"/>
              </a:rPr>
              <a:t>understand the perceptions and attitudes of younger prospective students, (junior and seniors in Kentucky public high schools) regarding Kentucky Community and Technical Colleges.</a:t>
            </a:r>
          </a:p>
          <a:p>
            <a:pPr algn="l" eaLnBrk="0" hangingPunct="0">
              <a:tabLst>
                <a:tab pos="173038" algn="l"/>
                <a:tab pos="346075" algn="l"/>
              </a:tabLst>
              <a:defRPr/>
            </a:pPr>
            <a:endParaRPr lang="en-US" sz="1600" dirty="0" smtClean="0">
              <a:solidFill>
                <a:schemeClr val="tx1">
                  <a:lumMod val="50000"/>
                  <a:lumOff val="50000"/>
                </a:schemeClr>
              </a:solidFill>
              <a:latin typeface="Arial Narrow" pitchFamily="34" charset="0"/>
            </a:endParaRPr>
          </a:p>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Methodology</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Telephone surveys conducted by professional interviewers</a:t>
            </a:r>
            <a:r>
              <a:rPr lang="en-US" sz="1600" dirty="0" smtClean="0">
                <a:solidFill>
                  <a:schemeClr val="tx1">
                    <a:lumMod val="50000"/>
                    <a:lumOff val="50000"/>
                  </a:schemeClr>
                </a:solidFill>
                <a:latin typeface="Arial Narrow" pitchFamily="34" charset="0"/>
              </a:rPr>
              <a:t>.</a:t>
            </a:r>
          </a:p>
          <a:p>
            <a:pPr algn="l" eaLnBrk="0" hangingPunct="0">
              <a:tabLst>
                <a:tab pos="173038" algn="l"/>
                <a:tab pos="346075" algn="l"/>
              </a:tabLst>
              <a:defRPr/>
            </a:pPr>
            <a:endParaRPr lang="en-US" sz="1600" dirty="0">
              <a:solidFill>
                <a:schemeClr val="tx1">
                  <a:lumMod val="50000"/>
                  <a:lumOff val="50000"/>
                </a:schemeClr>
              </a:solidFill>
              <a:latin typeface="Arial Narrow" pitchFamily="34" charset="0"/>
            </a:endParaRPr>
          </a:p>
          <a:p>
            <a:pPr algn="l" eaLnBrk="0" hangingPunct="0">
              <a:tabLst>
                <a:tab pos="173038" algn="l"/>
                <a:tab pos="346075" algn="l"/>
              </a:tabLst>
              <a:defRPr/>
            </a:pPr>
            <a:r>
              <a:rPr lang="en-US" sz="1600" dirty="0" smtClean="0">
                <a:solidFill>
                  <a:schemeClr val="tx1">
                    <a:lumMod val="50000"/>
                    <a:lumOff val="50000"/>
                  </a:schemeClr>
                </a:solidFill>
                <a:latin typeface="Arial Narrow" pitchFamily="34" charset="0"/>
              </a:rPr>
              <a:t>Lists </a:t>
            </a:r>
            <a:r>
              <a:rPr lang="en-US" sz="1600" dirty="0">
                <a:solidFill>
                  <a:schemeClr val="tx1">
                    <a:lumMod val="50000"/>
                    <a:lumOff val="50000"/>
                  </a:schemeClr>
                </a:solidFill>
                <a:latin typeface="Arial Narrow" pitchFamily="34" charset="0"/>
              </a:rPr>
              <a:t>were purchased from two sample companies that compiled </a:t>
            </a:r>
            <a:r>
              <a:rPr lang="en-US" sz="1600" dirty="0" smtClean="0">
                <a:solidFill>
                  <a:schemeClr val="tx1">
                    <a:lumMod val="50000"/>
                    <a:lumOff val="50000"/>
                  </a:schemeClr>
                </a:solidFill>
                <a:latin typeface="Arial Narrow" pitchFamily="34" charset="0"/>
              </a:rPr>
              <a:t>telephone </a:t>
            </a:r>
            <a:r>
              <a:rPr lang="en-US" sz="1600" dirty="0">
                <a:solidFill>
                  <a:schemeClr val="tx1">
                    <a:lumMod val="50000"/>
                    <a:lumOff val="50000"/>
                  </a:schemeClr>
                </a:solidFill>
                <a:latin typeface="Arial Narrow" pitchFamily="34" charset="0"/>
              </a:rPr>
              <a:t>numbers of households in Kentucky predictive to have juniors or seniors living there.  The lists were merged and duplicates were </a:t>
            </a:r>
            <a:r>
              <a:rPr lang="en-US" sz="1600" dirty="0" smtClean="0">
                <a:solidFill>
                  <a:schemeClr val="tx1">
                    <a:lumMod val="50000"/>
                    <a:lumOff val="50000"/>
                  </a:schemeClr>
                </a:solidFill>
                <a:latin typeface="Arial Narrow" pitchFamily="34" charset="0"/>
              </a:rPr>
              <a:t>removed.  The </a:t>
            </a:r>
            <a:r>
              <a:rPr lang="en-US" sz="1600" dirty="0">
                <a:solidFill>
                  <a:schemeClr val="tx1">
                    <a:lumMod val="50000"/>
                    <a:lumOff val="50000"/>
                  </a:schemeClr>
                </a:solidFill>
                <a:latin typeface="Arial Narrow" pitchFamily="34" charset="0"/>
              </a:rPr>
              <a:t>survey included a screener to identify eligible </a:t>
            </a:r>
            <a:r>
              <a:rPr lang="en-US" sz="1600" dirty="0" smtClean="0">
                <a:solidFill>
                  <a:schemeClr val="tx1">
                    <a:lumMod val="50000"/>
                    <a:lumOff val="50000"/>
                  </a:schemeClr>
                </a:solidFill>
                <a:latin typeface="Arial Narrow" pitchFamily="34" charset="0"/>
              </a:rPr>
              <a:t>households.  Interviews </a:t>
            </a:r>
            <a:r>
              <a:rPr lang="en-US" sz="1600" dirty="0">
                <a:solidFill>
                  <a:schemeClr val="tx1">
                    <a:lumMod val="50000"/>
                    <a:lumOff val="50000"/>
                  </a:schemeClr>
                </a:solidFill>
                <a:latin typeface="Arial Narrow" pitchFamily="34" charset="0"/>
              </a:rPr>
              <a:t>were then completed with a junior or senior living there</a:t>
            </a:r>
            <a:r>
              <a:rPr lang="en-US" sz="1600" dirty="0" smtClean="0">
                <a:solidFill>
                  <a:schemeClr val="tx1">
                    <a:lumMod val="50000"/>
                    <a:lumOff val="50000"/>
                  </a:schemeClr>
                </a:solidFill>
                <a:latin typeface="Arial Narrow" pitchFamily="34" charset="0"/>
              </a:rPr>
              <a:t>.</a:t>
            </a:r>
          </a:p>
          <a:p>
            <a:pPr algn="l" eaLnBrk="0" hangingPunct="0">
              <a:tabLst>
                <a:tab pos="173038" algn="l"/>
                <a:tab pos="346075" algn="l"/>
              </a:tabLst>
              <a:defRPr/>
            </a:pPr>
            <a:endParaRPr lang="en-US" sz="1600" dirty="0">
              <a:solidFill>
                <a:schemeClr val="tx1">
                  <a:lumMod val="50000"/>
                  <a:lumOff val="50000"/>
                </a:schemeClr>
              </a:solidFill>
              <a:latin typeface="Arial Narrow" pitchFamily="34" charset="0"/>
            </a:endParaRPr>
          </a:p>
          <a:p>
            <a:pPr lvl="0" eaLnBrk="0" hangingPunct="0">
              <a:tabLst>
                <a:tab pos="173038" algn="l"/>
                <a:tab pos="346075" algn="l"/>
              </a:tabLst>
              <a:defRPr/>
            </a:pPr>
            <a:r>
              <a:rPr lang="en-US" sz="1600" dirty="0" smtClean="0">
                <a:solidFill>
                  <a:schemeClr val="tx1">
                    <a:lumMod val="50000"/>
                    <a:lumOff val="50000"/>
                  </a:schemeClr>
                </a:solidFill>
                <a:latin typeface="Arial Narrow" pitchFamily="34" charset="0"/>
              </a:rPr>
              <a:t>Over 700 were interviewed by telephone in March of 2011.  A similar design was used in 2006.</a:t>
            </a:r>
          </a:p>
          <a:p>
            <a:pPr algn="l" eaLnBrk="0" hangingPunct="0">
              <a:tabLst>
                <a:tab pos="173038" algn="l"/>
                <a:tab pos="346075" algn="l"/>
              </a:tabLst>
              <a:defRPr/>
            </a:pPr>
            <a:endParaRPr lang="en-US" sz="1600" dirty="0" smtClean="0">
              <a:solidFill>
                <a:schemeClr val="tx1">
                  <a:lumMod val="50000"/>
                  <a:lumOff val="50000"/>
                </a:schemeClr>
              </a:solidFill>
              <a:latin typeface="Arial Narrow" pitchFamily="34" charset="0"/>
            </a:endParaRPr>
          </a:p>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Fieldwork</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Total number of completed Interviews = 740 </a:t>
            </a: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Dates: February – March 2011</a:t>
            </a: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Average length </a:t>
            </a:r>
            <a:r>
              <a:rPr lang="en-US" sz="1600" dirty="0" smtClean="0">
                <a:solidFill>
                  <a:schemeClr val="tx1">
                    <a:lumMod val="50000"/>
                    <a:lumOff val="50000"/>
                  </a:schemeClr>
                </a:solidFill>
                <a:latin typeface="Arial Narrow" pitchFamily="34" charset="0"/>
              </a:rPr>
              <a:t>of interview: </a:t>
            </a:r>
            <a:r>
              <a:rPr lang="en-US" sz="1600" dirty="0">
                <a:solidFill>
                  <a:schemeClr val="tx1">
                    <a:lumMod val="50000"/>
                    <a:lumOff val="50000"/>
                  </a:schemeClr>
                </a:solidFill>
                <a:latin typeface="Arial Narrow" pitchFamily="34" charset="0"/>
              </a:rPr>
              <a:t>between 23 and 24 minutes</a:t>
            </a:r>
            <a:r>
              <a:rPr lang="en-US" sz="1600" dirty="0" smtClean="0">
                <a:solidFill>
                  <a:schemeClr val="tx1">
                    <a:lumMod val="50000"/>
                    <a:lumOff val="50000"/>
                  </a:schemeClr>
                </a:solidFill>
                <a:latin typeface="Arial Narrow" pitchFamily="34" charset="0"/>
              </a:rPr>
              <a:t>.</a:t>
            </a:r>
            <a:endParaRPr lang="en-US" sz="1600" dirty="0">
              <a:solidFill>
                <a:schemeClr val="tx1">
                  <a:lumMod val="50000"/>
                  <a:lumOff val="50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481903" y="2621693"/>
          <a:ext cx="3686847" cy="35140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1903" y="5847685"/>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n=659</a:t>
            </a:r>
            <a:endParaRPr lang="en-US" sz="1200" dirty="0">
              <a:solidFill>
                <a:schemeClr val="tx1">
                  <a:lumMod val="50000"/>
                  <a:lumOff val="50000"/>
                </a:schemeClr>
              </a:solidFill>
              <a:latin typeface="Arial Narrow" pitchFamily="34" charset="0"/>
            </a:endParaRPr>
          </a:p>
        </p:txBody>
      </p:sp>
      <p:sp>
        <p:nvSpPr>
          <p:cNvPr id="22" name="TextBox 21"/>
          <p:cNvSpPr txBox="1"/>
          <p:nvPr/>
        </p:nvSpPr>
        <p:spPr>
          <a:xfrm rot="10800000" flipV="1">
            <a:off x="424296" y="812185"/>
            <a:ext cx="8295408" cy="830997"/>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Less than half of all Kentucky high school students remember receiving information about a KCTCS college in the past year or so. That was down 11 points from five years ago.  For those who actually contacted KCTCS the great majority said their experience was a good one.</a:t>
            </a:r>
            <a:endParaRPr lang="en-US" sz="1600" dirty="0" smtClean="0">
              <a:solidFill>
                <a:schemeClr val="accent4">
                  <a:lumMod val="75000"/>
                </a:schemeClr>
              </a:solidFill>
              <a:latin typeface="Arial Narrow" pitchFamily="34" charset="0"/>
            </a:endParaRPr>
          </a:p>
        </p:txBody>
      </p:sp>
      <p:sp>
        <p:nvSpPr>
          <p:cNvPr id="23" name="TextBox 22"/>
          <p:cNvSpPr txBox="1"/>
          <p:nvPr/>
        </p:nvSpPr>
        <p:spPr>
          <a:xfrm rot="10800000" flipV="1">
            <a:off x="115215" y="346801"/>
            <a:ext cx="8201240"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Sources Of Information Among Those That Were Aware Of The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 Closest To Them</a:t>
            </a:r>
            <a:endParaRPr lang="en-US" sz="1600" b="1" dirty="0">
              <a:solidFill>
                <a:schemeClr val="bg1"/>
              </a:solidFill>
              <a:latin typeface="Arial Narrow" pitchFamily="34" charset="0"/>
            </a:endParaRPr>
          </a:p>
        </p:txBody>
      </p:sp>
      <p:graphicFrame>
        <p:nvGraphicFramePr>
          <p:cNvPr id="16" name="Chart 15"/>
          <p:cNvGraphicFramePr/>
          <p:nvPr/>
        </p:nvGraphicFramePr>
        <p:xfrm>
          <a:off x="5090463" y="2621693"/>
          <a:ext cx="3686847" cy="351402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3"/>
          <p:cNvSpPr txBox="1">
            <a:spLocks noChangeArrowheads="1"/>
          </p:cNvSpPr>
          <p:nvPr/>
        </p:nvSpPr>
        <p:spPr bwMode="auto">
          <a:xfrm>
            <a:off x="1922078" y="1872802"/>
            <a:ext cx="647934"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bg1">
                    <a:lumMod val="65000"/>
                  </a:schemeClr>
                </a:solidFill>
                <a:latin typeface="Arial Narrow" pitchFamily="34" charset="0"/>
              </a:rPr>
              <a:t>Push</a:t>
            </a:r>
          </a:p>
        </p:txBody>
      </p:sp>
      <p:sp>
        <p:nvSpPr>
          <p:cNvPr id="18" name="Text Box 3"/>
          <p:cNvSpPr txBox="1">
            <a:spLocks noChangeArrowheads="1"/>
          </p:cNvSpPr>
          <p:nvPr/>
        </p:nvSpPr>
        <p:spPr bwMode="auto">
          <a:xfrm>
            <a:off x="6530638" y="1849112"/>
            <a:ext cx="532518"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bg1">
                    <a:lumMod val="65000"/>
                  </a:schemeClr>
                </a:solidFill>
                <a:latin typeface="Arial Narrow" pitchFamily="34" charset="0"/>
              </a:rPr>
              <a:t>Pull</a:t>
            </a:r>
          </a:p>
        </p:txBody>
      </p:sp>
      <p:sp>
        <p:nvSpPr>
          <p:cNvPr id="19" name="TextBox 18"/>
          <p:cNvSpPr txBox="1"/>
          <p:nvPr/>
        </p:nvSpPr>
        <p:spPr>
          <a:xfrm rot="10800000" flipV="1">
            <a:off x="5378496" y="2246843"/>
            <a:ext cx="3225993"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Have you ever contacted a KCTCS college and asked them for some help or information?</a:t>
            </a:r>
            <a:endParaRPr lang="en-US" sz="1200" b="1" i="1" dirty="0">
              <a:solidFill>
                <a:schemeClr val="tx1">
                  <a:lumMod val="50000"/>
                  <a:lumOff val="50000"/>
                </a:schemeClr>
              </a:solidFill>
              <a:latin typeface="Arial Narrow" pitchFamily="34" charset="0"/>
            </a:endParaRPr>
          </a:p>
        </p:txBody>
      </p:sp>
      <p:sp>
        <p:nvSpPr>
          <p:cNvPr id="20" name="TextBox 19"/>
          <p:cNvSpPr txBox="1"/>
          <p:nvPr/>
        </p:nvSpPr>
        <p:spPr>
          <a:xfrm rot="10800000" flipV="1">
            <a:off x="481903" y="2276051"/>
            <a:ext cx="334120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Did a KCTCS college send you information about their school in the past year or so?</a:t>
            </a:r>
            <a:endParaRPr lang="en-US" sz="1200" b="1" i="1" dirty="0">
              <a:solidFill>
                <a:schemeClr val="tx1">
                  <a:lumMod val="50000"/>
                  <a:lumOff val="50000"/>
                </a:schemeClr>
              </a:solidFill>
              <a:latin typeface="Arial Narrow" pitchFamily="34" charset="0"/>
            </a:endParaRPr>
          </a:p>
        </p:txBody>
      </p:sp>
      <p:sp>
        <p:nvSpPr>
          <p:cNvPr id="21" name="TextBox 20"/>
          <p:cNvSpPr txBox="1"/>
          <p:nvPr/>
        </p:nvSpPr>
        <p:spPr>
          <a:xfrm>
            <a:off x="3995930" y="2680109"/>
            <a:ext cx="1267354" cy="523220"/>
          </a:xfrm>
          <a:prstGeom prst="rect">
            <a:avLst/>
          </a:prstGeom>
          <a:solidFill>
            <a:schemeClr val="accent3">
              <a:lumMod val="75000"/>
            </a:schemeClr>
          </a:solidFill>
          <a:ln>
            <a:noFill/>
          </a:ln>
          <a:effectLst>
            <a:outerShdw blurRad="50800" dist="38100" dir="2700000" sx="102000" sy="102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400" b="1" dirty="0" smtClean="0">
                <a:solidFill>
                  <a:schemeClr val="bg1"/>
                </a:solidFill>
              </a:rPr>
              <a:t>Net Contact</a:t>
            </a:r>
          </a:p>
          <a:p>
            <a:pPr algn="ctr"/>
            <a:r>
              <a:rPr lang="en-US" sz="1400" b="1" dirty="0" smtClean="0">
                <a:solidFill>
                  <a:schemeClr val="bg1"/>
                </a:solidFill>
              </a:rPr>
              <a:t>46%</a:t>
            </a:r>
            <a:endParaRPr lang="en-US" sz="1400" b="1" dirty="0">
              <a:solidFill>
                <a:schemeClr val="bg1"/>
              </a:solidFill>
            </a:endParaRPr>
          </a:p>
        </p:txBody>
      </p:sp>
      <p:sp>
        <p:nvSpPr>
          <p:cNvPr id="24" name="TextBox 23"/>
          <p:cNvSpPr txBox="1"/>
          <p:nvPr/>
        </p:nvSpPr>
        <p:spPr>
          <a:xfrm>
            <a:off x="8086027" y="579007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n=659</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3304646" y="4638747"/>
            <a:ext cx="921712" cy="461665"/>
          </a:xfrm>
          <a:prstGeom prst="rect">
            <a:avLst/>
          </a:prstGeom>
          <a:noFill/>
          <a:ln>
            <a:solidFill>
              <a:schemeClr val="accent3">
                <a:lumMod val="75000"/>
              </a:schemeClr>
            </a:solidFill>
          </a:ln>
        </p:spPr>
        <p:txBody>
          <a:bodyPr wrap="square" rtlCol="0">
            <a:spAutoFit/>
          </a:bodyPr>
          <a:lstStyle/>
          <a:p>
            <a:pPr algn="ctr"/>
            <a:r>
              <a:rPr lang="en-US" sz="1200" b="1" dirty="0" smtClean="0">
                <a:solidFill>
                  <a:schemeClr val="accent3">
                    <a:lumMod val="75000"/>
                  </a:schemeClr>
                </a:solidFill>
              </a:rPr>
              <a:t>-11</a:t>
            </a:r>
          </a:p>
          <a:p>
            <a:pPr algn="ctr"/>
            <a:r>
              <a:rPr lang="en-US" sz="1200" b="1" dirty="0" smtClean="0">
                <a:solidFill>
                  <a:schemeClr val="accent3">
                    <a:lumMod val="75000"/>
                  </a:schemeClr>
                </a:solidFill>
              </a:rPr>
              <a:t>From ‘06</a:t>
            </a:r>
            <a:endParaRPr lang="en-US" sz="1200" b="1" dirty="0">
              <a:solidFill>
                <a:schemeClr val="accent3">
                  <a:lumMod val="75000"/>
                </a:schemeClr>
              </a:solidFill>
            </a:endParaRPr>
          </a:p>
        </p:txBody>
      </p:sp>
      <p:cxnSp>
        <p:nvCxnSpPr>
          <p:cNvPr id="31" name="Straight Arrow Connector 30"/>
          <p:cNvCxnSpPr/>
          <p:nvPr/>
        </p:nvCxnSpPr>
        <p:spPr>
          <a:xfrm rot="5400000">
            <a:off x="4745615" y="4637144"/>
            <a:ext cx="1728210" cy="1588"/>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08926" y="3773833"/>
            <a:ext cx="345642"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56786" y="5674864"/>
            <a:ext cx="2534708" cy="461665"/>
          </a:xfrm>
          <a:prstGeom prst="rect">
            <a:avLst/>
          </a:prstGeom>
          <a:noFill/>
        </p:spPr>
        <p:txBody>
          <a:bodyPr wrap="square" rtlCol="0">
            <a:spAutoFit/>
          </a:bodyPr>
          <a:lstStyle/>
          <a:p>
            <a:pPr algn="ctr"/>
            <a:r>
              <a:rPr lang="en-US" sz="1200" b="1" dirty="0" smtClean="0">
                <a:solidFill>
                  <a:schemeClr val="accent3">
                    <a:lumMod val="75000"/>
                  </a:schemeClr>
                </a:solidFill>
              </a:rPr>
              <a:t>70% Said They Were “Extremely/Very Responsive”</a:t>
            </a:r>
            <a:endParaRPr lang="en-US" sz="1200" b="1" dirty="0">
              <a:solidFill>
                <a:schemeClr val="accent3">
                  <a:lumMod val="75000"/>
                </a:schemeClr>
              </a:solidFill>
            </a:endParaRPr>
          </a:p>
        </p:txBody>
      </p:sp>
      <p:cxnSp>
        <p:nvCxnSpPr>
          <p:cNvPr id="25" name="Straight Arrow Connector 24"/>
          <p:cNvCxnSpPr/>
          <p:nvPr/>
        </p:nvCxnSpPr>
        <p:spPr>
          <a:xfrm rot="5400000">
            <a:off x="3520378" y="4392830"/>
            <a:ext cx="375827" cy="793"/>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62253" y="4235498"/>
            <a:ext cx="345642"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481903" y="1988825"/>
          <a:ext cx="4111144" cy="43781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03615" y="5790887"/>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n=376</a:t>
            </a:r>
            <a:endParaRPr lang="en-US" sz="1200" dirty="0">
              <a:solidFill>
                <a:schemeClr val="tx1">
                  <a:lumMod val="50000"/>
                  <a:lumOff val="50000"/>
                </a:schemeClr>
              </a:solidFill>
              <a:latin typeface="Arial Narrow" pitchFamily="34" charset="0"/>
            </a:endParaRPr>
          </a:p>
        </p:txBody>
      </p:sp>
      <p:sp>
        <p:nvSpPr>
          <p:cNvPr id="22" name="TextBox 21"/>
          <p:cNvSpPr txBox="1"/>
          <p:nvPr/>
        </p:nvSpPr>
        <p:spPr>
          <a:xfrm rot="10800000" flipV="1">
            <a:off x="539511" y="791289"/>
            <a:ext cx="8109817"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Making that contact was important. Overall brand image and consideration of a KCTCS college was significantly higher for those receiving and pursuing information about the college.</a:t>
            </a:r>
            <a:endParaRPr lang="en-US" sz="1600" dirty="0" smtClean="0">
              <a:solidFill>
                <a:schemeClr val="accent4">
                  <a:lumMod val="75000"/>
                </a:schemeClr>
              </a:solidFill>
              <a:latin typeface="Arial Narrow" pitchFamily="34" charset="0"/>
            </a:endParaRPr>
          </a:p>
        </p:txBody>
      </p:sp>
      <p:sp>
        <p:nvSpPr>
          <p:cNvPr id="23" name="TextBox 22"/>
          <p:cNvSpPr txBox="1"/>
          <p:nvPr/>
        </p:nvSpPr>
        <p:spPr>
          <a:xfrm rot="10800000" flipV="1">
            <a:off x="1806863" y="375829"/>
            <a:ext cx="564548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Tactical Communication Impact</a:t>
            </a:r>
            <a:endParaRPr lang="en-US" sz="1600" b="1" dirty="0">
              <a:solidFill>
                <a:schemeClr val="bg1"/>
              </a:solidFill>
              <a:latin typeface="Arial Narrow" pitchFamily="34" charset="0"/>
            </a:endParaRPr>
          </a:p>
        </p:txBody>
      </p:sp>
      <p:sp>
        <p:nvSpPr>
          <p:cNvPr id="15" name="TextBox 14"/>
          <p:cNvSpPr txBox="1"/>
          <p:nvPr/>
        </p:nvSpPr>
        <p:spPr>
          <a:xfrm>
            <a:off x="2843790" y="5790887"/>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n=283</a:t>
            </a:r>
            <a:endParaRPr lang="en-US" sz="1200" dirty="0">
              <a:solidFill>
                <a:schemeClr val="tx1">
                  <a:lumMod val="50000"/>
                  <a:lumOff val="50000"/>
                </a:schemeClr>
              </a:solidFill>
              <a:latin typeface="Arial Narrow" pitchFamily="34" charset="0"/>
            </a:endParaRPr>
          </a:p>
        </p:txBody>
      </p:sp>
      <p:graphicFrame>
        <p:nvGraphicFramePr>
          <p:cNvPr id="9" name="Chart 8"/>
          <p:cNvGraphicFramePr/>
          <p:nvPr/>
        </p:nvGraphicFramePr>
        <p:xfrm>
          <a:off x="4938689" y="1801490"/>
          <a:ext cx="4205311" cy="41477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394743" y="5790887"/>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n=262</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a:off x="5839354" y="5790887"/>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n=371</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1471760" y="6136529"/>
            <a:ext cx="4431021" cy="400110"/>
          </a:xfrm>
          <a:prstGeom prst="rect">
            <a:avLst/>
          </a:prstGeom>
          <a:noFill/>
        </p:spPr>
        <p:txBody>
          <a:bodyPr wrap="none" rtlCol="0">
            <a:spAutoFit/>
          </a:bodyPr>
          <a:lstStyle/>
          <a:p>
            <a:r>
              <a:rPr lang="en-US" sz="1000" i="1" dirty="0" smtClean="0">
                <a:solidFill>
                  <a:schemeClr val="tx1">
                    <a:lumMod val="50000"/>
                    <a:lumOff val="50000"/>
                  </a:schemeClr>
                </a:solidFill>
                <a:latin typeface="Arial Narrow" pitchFamily="34" charset="0"/>
              </a:rPr>
              <a:t>* Among those aware of the closest </a:t>
            </a:r>
            <a:r>
              <a:rPr lang="en-US" sz="1000" i="1" dirty="0" err="1" smtClean="0">
                <a:solidFill>
                  <a:schemeClr val="tx1">
                    <a:lumMod val="50000"/>
                    <a:lumOff val="50000"/>
                  </a:schemeClr>
                </a:solidFill>
                <a:latin typeface="Arial Narrow" pitchFamily="34" charset="0"/>
              </a:rPr>
              <a:t>KCTCS</a:t>
            </a:r>
            <a:r>
              <a:rPr lang="en-US" sz="1000" i="1" dirty="0" smtClean="0">
                <a:solidFill>
                  <a:schemeClr val="tx1">
                    <a:lumMod val="50000"/>
                    <a:lumOff val="50000"/>
                  </a:schemeClr>
                </a:solidFill>
                <a:latin typeface="Arial Narrow" pitchFamily="34" charset="0"/>
              </a:rPr>
              <a:t> college and evaluated it extremely or very good.</a:t>
            </a:r>
          </a:p>
          <a:p>
            <a:r>
              <a:rPr lang="en-US" sz="1000" i="1" dirty="0" smtClean="0">
                <a:solidFill>
                  <a:schemeClr val="tx1">
                    <a:lumMod val="50000"/>
                    <a:lumOff val="50000"/>
                  </a:schemeClr>
                </a:solidFill>
                <a:latin typeface="Arial Narrow" pitchFamily="34" charset="0"/>
              </a:rPr>
              <a:t>** Among those likely to attend college and would consider a </a:t>
            </a:r>
            <a:r>
              <a:rPr lang="en-US" sz="1000" i="1" dirty="0" err="1" smtClean="0">
                <a:solidFill>
                  <a:schemeClr val="tx1">
                    <a:lumMod val="50000"/>
                    <a:lumOff val="50000"/>
                  </a:schemeClr>
                </a:solidFill>
                <a:latin typeface="Arial Narrow" pitchFamily="34" charset="0"/>
              </a:rPr>
              <a:t>KCTCS</a:t>
            </a:r>
            <a:r>
              <a:rPr lang="en-US" sz="1000" i="1" dirty="0" smtClean="0">
                <a:solidFill>
                  <a:schemeClr val="tx1">
                    <a:lumMod val="50000"/>
                    <a:lumOff val="50000"/>
                  </a:schemeClr>
                </a:solidFill>
                <a:latin typeface="Arial Narrow" pitchFamily="34" charset="0"/>
              </a:rPr>
              <a:t> college.</a:t>
            </a:r>
            <a:endParaRPr lang="en-US" sz="1000" i="1" dirty="0">
              <a:solidFill>
                <a:schemeClr val="tx1">
                  <a:lumMod val="50000"/>
                  <a:lumOff val="50000"/>
                </a:schemeClr>
              </a:solidFill>
              <a:latin typeface="Arial Narrow" pitchFamily="34" charset="0"/>
            </a:endParaRPr>
          </a:p>
        </p:txBody>
      </p:sp>
      <p:sp>
        <p:nvSpPr>
          <p:cNvPr id="16" name="TextBox 15"/>
          <p:cNvSpPr txBox="1"/>
          <p:nvPr/>
        </p:nvSpPr>
        <p:spPr>
          <a:xfrm rot="10800000" flipV="1">
            <a:off x="2901396" y="1504279"/>
            <a:ext cx="3744455"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Did you receive information about their college in the past year or so?</a:t>
            </a:r>
            <a:endParaRPr lang="en-US" sz="1200" b="1" i="1" dirty="0">
              <a:solidFill>
                <a:schemeClr val="tx1">
                  <a:lumMod val="50000"/>
                  <a:lumOff val="50000"/>
                </a:schemeClr>
              </a:solidFill>
              <a:latin typeface="Arial Narrow" pitchFamily="34" charset="0"/>
            </a:endParaRPr>
          </a:p>
        </p:txBody>
      </p:sp>
      <p:sp>
        <p:nvSpPr>
          <p:cNvPr id="17" name="Isosceles Triangle 16"/>
          <p:cNvSpPr/>
          <p:nvPr/>
        </p:nvSpPr>
        <p:spPr>
          <a:xfrm>
            <a:off x="3185774" y="279532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7679120" y="365942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3974999"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KCTCS Brand Awareness &amp; Perceptions</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481903" y="2449681"/>
          <a:ext cx="8295408" cy="15553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03615" y="337139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n=740</a:t>
            </a:r>
            <a:endParaRPr lang="en-US" sz="1200" dirty="0">
              <a:solidFill>
                <a:schemeClr val="tx1">
                  <a:lumMod val="50000"/>
                  <a:lumOff val="50000"/>
                </a:schemeClr>
              </a:solidFill>
              <a:latin typeface="Arial Narrow" pitchFamily="34" charset="0"/>
            </a:endParaRPr>
          </a:p>
        </p:txBody>
      </p:sp>
      <p:graphicFrame>
        <p:nvGraphicFramePr>
          <p:cNvPr id="12" name="Chart 11"/>
          <p:cNvGraphicFramePr/>
          <p:nvPr/>
        </p:nvGraphicFramePr>
        <p:xfrm>
          <a:off x="481903" y="4581139"/>
          <a:ext cx="8295408" cy="161299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3"/>
          <p:cNvSpPr txBox="1">
            <a:spLocks noChangeArrowheads="1"/>
          </p:cNvSpPr>
          <p:nvPr/>
        </p:nvSpPr>
        <p:spPr bwMode="auto">
          <a:xfrm>
            <a:off x="21047" y="4811568"/>
            <a:ext cx="1346008" cy="738664"/>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KCTCS College Awareness</a:t>
            </a:r>
          </a:p>
          <a:p>
            <a:pPr fontAlgn="auto">
              <a:spcBef>
                <a:spcPts val="0"/>
              </a:spcBef>
              <a:spcAft>
                <a:spcPts val="0"/>
              </a:spcAft>
              <a:defRPr/>
            </a:pPr>
            <a:r>
              <a:rPr lang="en-US" sz="1400" b="1" dirty="0" smtClean="0">
                <a:solidFill>
                  <a:schemeClr val="accent3">
                    <a:lumMod val="75000"/>
                  </a:schemeClr>
                </a:solidFill>
                <a:latin typeface="Arial Narrow" pitchFamily="34" charset="0"/>
              </a:rPr>
              <a:t>(Unaided/Aided)</a:t>
            </a:r>
          </a:p>
        </p:txBody>
      </p:sp>
      <p:sp>
        <p:nvSpPr>
          <p:cNvPr id="21" name="Text Box 3"/>
          <p:cNvSpPr txBox="1">
            <a:spLocks noChangeArrowheads="1"/>
          </p:cNvSpPr>
          <p:nvPr/>
        </p:nvSpPr>
        <p:spPr bwMode="auto">
          <a:xfrm>
            <a:off x="21047" y="2622502"/>
            <a:ext cx="1403615" cy="738664"/>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System Awareness</a:t>
            </a:r>
          </a:p>
          <a:p>
            <a:pPr fontAlgn="auto">
              <a:spcBef>
                <a:spcPts val="0"/>
              </a:spcBef>
              <a:spcAft>
                <a:spcPts val="0"/>
              </a:spcAft>
              <a:defRPr/>
            </a:pPr>
            <a:r>
              <a:rPr lang="en-US" sz="1400" b="1" dirty="0" smtClean="0">
                <a:solidFill>
                  <a:schemeClr val="accent3">
                    <a:lumMod val="75000"/>
                  </a:schemeClr>
                </a:solidFill>
                <a:latin typeface="Arial Narrow" pitchFamily="34" charset="0"/>
              </a:rPr>
              <a:t>(Aided)</a:t>
            </a:r>
          </a:p>
        </p:txBody>
      </p:sp>
      <p:sp>
        <p:nvSpPr>
          <p:cNvPr id="22" name="TextBox 21"/>
          <p:cNvSpPr txBox="1"/>
          <p:nvPr/>
        </p:nvSpPr>
        <p:spPr>
          <a:xfrm rot="10800000" flipV="1">
            <a:off x="885153" y="812185"/>
            <a:ext cx="7316090" cy="830997"/>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Awareness of KCTCS as a system was up over 2006 and about the same on the aided basis for the KCTCS Colleges.  However, unaided awareness as a place to further education after high school declined.</a:t>
            </a:r>
            <a:endParaRPr lang="en-US" sz="1600" dirty="0" smtClean="0">
              <a:solidFill>
                <a:schemeClr val="accent4">
                  <a:lumMod val="75000"/>
                </a:schemeClr>
              </a:solidFill>
              <a:latin typeface="Arial Narrow" pitchFamily="34" charset="0"/>
            </a:endParaRPr>
          </a:p>
        </p:txBody>
      </p:sp>
      <p:sp>
        <p:nvSpPr>
          <p:cNvPr id="23" name="TextBox 22"/>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Awareness </a:t>
            </a:r>
            <a:endParaRPr lang="en-US" sz="1600" b="1" dirty="0">
              <a:solidFill>
                <a:schemeClr val="bg1"/>
              </a:solidFill>
              <a:latin typeface="Arial Narrow" pitchFamily="34" charset="0"/>
            </a:endParaRPr>
          </a:p>
        </p:txBody>
      </p:sp>
      <p:sp>
        <p:nvSpPr>
          <p:cNvPr id="10" name="TextBox 9"/>
          <p:cNvSpPr txBox="1"/>
          <p:nvPr/>
        </p:nvSpPr>
        <p:spPr>
          <a:xfrm rot="10800000" flipV="1">
            <a:off x="2382935" y="1816004"/>
            <a:ext cx="4435738"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Prior to my call today, have you heard of the Kentucky Community and Technical College System otherwise known as KCTCS?</a:t>
            </a:r>
            <a:endParaRPr lang="en-US" sz="1200" b="1" i="1" dirty="0">
              <a:solidFill>
                <a:schemeClr val="tx1">
                  <a:lumMod val="50000"/>
                  <a:lumOff val="50000"/>
                </a:schemeClr>
              </a:solidFill>
              <a:latin typeface="Arial Narrow" pitchFamily="34" charset="0"/>
            </a:endParaRPr>
          </a:p>
        </p:txBody>
      </p:sp>
      <p:sp>
        <p:nvSpPr>
          <p:cNvPr id="13" name="TextBox 12"/>
          <p:cNvSpPr txBox="1"/>
          <p:nvPr/>
        </p:nvSpPr>
        <p:spPr>
          <a:xfrm>
            <a:off x="1403615" y="27377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n=802</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1403615" y="488021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n=802</a:t>
            </a:r>
            <a:endParaRPr lang="en-US" sz="1200" dirty="0">
              <a:solidFill>
                <a:schemeClr val="tx1">
                  <a:lumMod val="50000"/>
                  <a:lumOff val="50000"/>
                </a:schemeClr>
              </a:solidFill>
              <a:latin typeface="Arial Narrow" pitchFamily="34" charset="0"/>
            </a:endParaRPr>
          </a:p>
        </p:txBody>
      </p:sp>
      <p:sp>
        <p:nvSpPr>
          <p:cNvPr id="15" name="TextBox 14"/>
          <p:cNvSpPr txBox="1"/>
          <p:nvPr/>
        </p:nvSpPr>
        <p:spPr>
          <a:xfrm>
            <a:off x="1403615" y="551388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n=740</a:t>
            </a:r>
            <a:endParaRPr lang="en-US" sz="1200" dirty="0">
              <a:solidFill>
                <a:schemeClr val="tx1">
                  <a:lumMod val="50000"/>
                  <a:lumOff val="50000"/>
                </a:schemeClr>
              </a:solidFill>
              <a:latin typeface="Arial Narrow" pitchFamily="34" charset="0"/>
            </a:endParaRPr>
          </a:p>
        </p:txBody>
      </p:sp>
      <p:sp>
        <p:nvSpPr>
          <p:cNvPr id="16" name="TextBox 15"/>
          <p:cNvSpPr txBox="1"/>
          <p:nvPr/>
        </p:nvSpPr>
        <p:spPr>
          <a:xfrm rot="10800000" flipV="1">
            <a:off x="1979686" y="4062677"/>
            <a:ext cx="524223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When you think of these places in Kentucky that people go to further their education after high school, which one comes to mind?  Have you heard of (college)?</a:t>
            </a:r>
            <a:endParaRPr lang="en-US" sz="1200" b="1" i="1" dirty="0">
              <a:solidFill>
                <a:schemeClr val="tx1">
                  <a:lumMod val="50000"/>
                  <a:lumOff val="50000"/>
                </a:schemeClr>
              </a:solidFill>
              <a:latin typeface="Arial Narrow" pitchFamily="34" charset="0"/>
            </a:endParaRPr>
          </a:p>
        </p:txBody>
      </p:sp>
      <p:sp>
        <p:nvSpPr>
          <p:cNvPr id="17" name="Isosceles Triangle 16"/>
          <p:cNvSpPr/>
          <p:nvPr/>
        </p:nvSpPr>
        <p:spPr>
          <a:xfrm rot="10800000">
            <a:off x="2609704" y="5430731"/>
            <a:ext cx="118872" cy="11521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5781747" y="325617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481903" y="4581139"/>
          <a:ext cx="8295408" cy="1612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597116" y="2449681"/>
          <a:ext cx="8122588" cy="155538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3"/>
          <p:cNvSpPr txBox="1">
            <a:spLocks noChangeArrowheads="1"/>
          </p:cNvSpPr>
          <p:nvPr/>
        </p:nvSpPr>
        <p:spPr bwMode="auto">
          <a:xfrm>
            <a:off x="21047" y="4694736"/>
            <a:ext cx="1382568" cy="92333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A KCTCS</a:t>
            </a:r>
          </a:p>
          <a:p>
            <a:pPr fontAlgn="auto">
              <a:spcBef>
                <a:spcPts val="0"/>
              </a:spcBef>
              <a:spcAft>
                <a:spcPts val="0"/>
              </a:spcAft>
              <a:defRPr/>
            </a:pPr>
            <a:r>
              <a:rPr lang="en-US" b="1" dirty="0" smtClean="0">
                <a:solidFill>
                  <a:schemeClr val="accent3">
                    <a:lumMod val="75000"/>
                  </a:schemeClr>
                </a:solidFill>
                <a:latin typeface="Arial Narrow" pitchFamily="34" charset="0"/>
              </a:rPr>
              <a:t>College</a:t>
            </a:r>
          </a:p>
          <a:p>
            <a:pPr fontAlgn="auto">
              <a:spcBef>
                <a:spcPts val="0"/>
              </a:spcBef>
              <a:spcAft>
                <a:spcPts val="0"/>
              </a:spcAft>
              <a:defRPr/>
            </a:pPr>
            <a:r>
              <a:rPr lang="en-US" b="1" dirty="0" smtClean="0">
                <a:solidFill>
                  <a:schemeClr val="accent3">
                    <a:lumMod val="75000"/>
                  </a:schemeClr>
                </a:solidFill>
                <a:latin typeface="Arial Narrow" pitchFamily="34" charset="0"/>
              </a:rPr>
              <a:t>In My Area</a:t>
            </a:r>
          </a:p>
        </p:txBody>
      </p:sp>
      <p:sp>
        <p:nvSpPr>
          <p:cNvPr id="21" name="Text Box 3"/>
          <p:cNvSpPr txBox="1">
            <a:spLocks noChangeArrowheads="1"/>
          </p:cNvSpPr>
          <p:nvPr/>
        </p:nvSpPr>
        <p:spPr bwMode="auto">
          <a:xfrm>
            <a:off x="0" y="2852930"/>
            <a:ext cx="1329916"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As A System</a:t>
            </a:r>
          </a:p>
        </p:txBody>
      </p:sp>
      <p:sp>
        <p:nvSpPr>
          <p:cNvPr id="22" name="TextBox 21"/>
          <p:cNvSpPr txBox="1"/>
          <p:nvPr/>
        </p:nvSpPr>
        <p:spPr>
          <a:xfrm rot="10800000" flipV="1">
            <a:off x="1864472" y="951900"/>
            <a:ext cx="5415058"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For both the System and the College in their area, overall brand impressions were down and down rather significantly.</a:t>
            </a:r>
            <a:endParaRPr lang="en-US" sz="1600" dirty="0" smtClean="0">
              <a:solidFill>
                <a:schemeClr val="accent4">
                  <a:lumMod val="75000"/>
                </a:schemeClr>
              </a:solidFill>
              <a:latin typeface="Arial Narrow" pitchFamily="34" charset="0"/>
            </a:endParaRPr>
          </a:p>
        </p:txBody>
      </p:sp>
      <p:sp>
        <p:nvSpPr>
          <p:cNvPr id="23" name="TextBox 22"/>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Impression Among Those Aware</a:t>
            </a:r>
            <a:endParaRPr lang="en-US" sz="1600" b="1" dirty="0">
              <a:solidFill>
                <a:schemeClr val="bg1"/>
              </a:solidFill>
              <a:latin typeface="Arial Narrow" pitchFamily="34" charset="0"/>
            </a:endParaRPr>
          </a:p>
        </p:txBody>
      </p:sp>
      <p:sp>
        <p:nvSpPr>
          <p:cNvPr id="9" name="TextBox 8"/>
          <p:cNvSpPr txBox="1"/>
          <p:nvPr/>
        </p:nvSpPr>
        <p:spPr>
          <a:xfrm>
            <a:off x="1461222" y="337139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n=417</a:t>
            </a:r>
            <a:endParaRPr lang="en-US" sz="1200" dirty="0">
              <a:solidFill>
                <a:schemeClr val="tx1">
                  <a:lumMod val="50000"/>
                  <a:lumOff val="50000"/>
                </a:schemeClr>
              </a:solidFill>
              <a:latin typeface="Arial Narrow" pitchFamily="34" charset="0"/>
            </a:endParaRPr>
          </a:p>
        </p:txBody>
      </p:sp>
      <p:sp>
        <p:nvSpPr>
          <p:cNvPr id="10" name="TextBox 9"/>
          <p:cNvSpPr txBox="1"/>
          <p:nvPr/>
        </p:nvSpPr>
        <p:spPr>
          <a:xfrm>
            <a:off x="1403615" y="556045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n=678</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rot="10800000" flipV="1">
            <a:off x="2037293" y="1815194"/>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what you know or have heard from others, is your overall impression of KCTCS colleges overall excellent, very good, good, fair or poor?</a:t>
            </a:r>
            <a:endParaRPr lang="en-US" sz="1200" b="1" i="1" dirty="0">
              <a:solidFill>
                <a:schemeClr val="tx1">
                  <a:lumMod val="50000"/>
                  <a:lumOff val="50000"/>
                </a:schemeClr>
              </a:solidFill>
              <a:latin typeface="Arial Narrow" pitchFamily="34" charset="0"/>
            </a:endParaRPr>
          </a:p>
        </p:txBody>
      </p:sp>
      <p:sp>
        <p:nvSpPr>
          <p:cNvPr id="13" name="TextBox 12"/>
          <p:cNvSpPr txBox="1"/>
          <p:nvPr/>
        </p:nvSpPr>
        <p:spPr>
          <a:xfrm rot="10800000" flipV="1">
            <a:off x="2037293" y="4062677"/>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experience or anything you have heard, seen or read, is your overall impression of (KCTCS College) excellent, very good, good fair or poor?</a:t>
            </a:r>
            <a:endParaRPr lang="en-US" sz="1200" b="1" i="1" dirty="0">
              <a:solidFill>
                <a:schemeClr val="tx1">
                  <a:lumMod val="50000"/>
                  <a:lumOff val="50000"/>
                </a:schemeClr>
              </a:solidFill>
              <a:latin typeface="Arial Narrow" pitchFamily="34" charset="0"/>
            </a:endParaRPr>
          </a:p>
        </p:txBody>
      </p:sp>
      <p:sp>
        <p:nvSpPr>
          <p:cNvPr id="14" name="TextBox 13"/>
          <p:cNvSpPr txBox="1"/>
          <p:nvPr/>
        </p:nvSpPr>
        <p:spPr>
          <a:xfrm>
            <a:off x="1461222" y="279532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n=400</a:t>
            </a:r>
            <a:endParaRPr lang="en-US" sz="1200" dirty="0">
              <a:solidFill>
                <a:schemeClr val="tx1">
                  <a:lumMod val="50000"/>
                  <a:lumOff val="50000"/>
                </a:schemeClr>
              </a:solidFill>
              <a:latin typeface="Arial Narrow" pitchFamily="34" charset="0"/>
            </a:endParaRPr>
          </a:p>
        </p:txBody>
      </p:sp>
      <p:sp>
        <p:nvSpPr>
          <p:cNvPr id="15" name="TextBox 14"/>
          <p:cNvSpPr txBox="1"/>
          <p:nvPr/>
        </p:nvSpPr>
        <p:spPr>
          <a:xfrm>
            <a:off x="1403615" y="493781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n=737</a:t>
            </a:r>
            <a:endParaRPr lang="en-US" sz="1200" dirty="0">
              <a:solidFill>
                <a:schemeClr val="tx1">
                  <a:lumMod val="50000"/>
                  <a:lumOff val="50000"/>
                </a:schemeClr>
              </a:solidFill>
              <a:latin typeface="Arial Narrow" pitchFamily="34" charset="0"/>
            </a:endParaRPr>
          </a:p>
        </p:txBody>
      </p:sp>
      <p:sp>
        <p:nvSpPr>
          <p:cNvPr id="16" name="Text Box 3"/>
          <p:cNvSpPr txBox="1">
            <a:spLocks noChangeArrowheads="1"/>
          </p:cNvSpPr>
          <p:nvPr/>
        </p:nvSpPr>
        <p:spPr bwMode="auto">
          <a:xfrm>
            <a:off x="0" y="3198572"/>
            <a:ext cx="1403615"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 Excellent/</a:t>
            </a:r>
            <a:br>
              <a:rPr lang="en-US" sz="1400" b="1" dirty="0" smtClean="0">
                <a:solidFill>
                  <a:schemeClr val="accent3">
                    <a:lumMod val="75000"/>
                  </a:schemeClr>
                </a:solidFill>
                <a:latin typeface="Arial Narrow" pitchFamily="34" charset="0"/>
              </a:rPr>
            </a:br>
            <a:r>
              <a:rPr lang="en-US" sz="1400" b="1" dirty="0" smtClean="0">
                <a:solidFill>
                  <a:schemeClr val="accent3">
                    <a:lumMod val="75000"/>
                  </a:schemeClr>
                </a:solidFill>
                <a:latin typeface="Arial Narrow" pitchFamily="34" charset="0"/>
              </a:rPr>
              <a:t>Very Good</a:t>
            </a:r>
          </a:p>
        </p:txBody>
      </p:sp>
      <p:sp>
        <p:nvSpPr>
          <p:cNvPr id="17" name="Text Box 3"/>
          <p:cNvSpPr txBox="1">
            <a:spLocks noChangeArrowheads="1"/>
          </p:cNvSpPr>
          <p:nvPr/>
        </p:nvSpPr>
        <p:spPr bwMode="auto">
          <a:xfrm>
            <a:off x="57607" y="5555702"/>
            <a:ext cx="1403615"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 Excellent/</a:t>
            </a:r>
            <a:br>
              <a:rPr lang="en-US" sz="1400" b="1" dirty="0" smtClean="0">
                <a:solidFill>
                  <a:schemeClr val="accent3">
                    <a:lumMod val="75000"/>
                  </a:schemeClr>
                </a:solidFill>
                <a:latin typeface="Arial Narrow" pitchFamily="34" charset="0"/>
              </a:rPr>
            </a:br>
            <a:r>
              <a:rPr lang="en-US" sz="1400" b="1" dirty="0" smtClean="0">
                <a:solidFill>
                  <a:schemeClr val="accent3">
                    <a:lumMod val="75000"/>
                  </a:schemeClr>
                </a:solidFill>
                <a:latin typeface="Arial Narrow" pitchFamily="34" charset="0"/>
              </a:rPr>
              <a:t>Very Good</a:t>
            </a:r>
          </a:p>
        </p:txBody>
      </p:sp>
      <p:sp>
        <p:nvSpPr>
          <p:cNvPr id="18" name="Isosceles Triangle 17"/>
          <p:cNvSpPr/>
          <p:nvPr/>
        </p:nvSpPr>
        <p:spPr>
          <a:xfrm rot="10800000">
            <a:off x="5263284" y="325617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a:off x="4053537" y="544524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251475" y="3025750"/>
          <a:ext cx="3974883" cy="138256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3"/>
          <p:cNvSpPr txBox="1">
            <a:spLocks noChangeArrowheads="1"/>
          </p:cNvSpPr>
          <p:nvPr/>
        </p:nvSpPr>
        <p:spPr bwMode="auto">
          <a:xfrm>
            <a:off x="942759" y="2656418"/>
            <a:ext cx="63344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West</a:t>
            </a:r>
          </a:p>
        </p:txBody>
      </p:sp>
      <p:sp>
        <p:nvSpPr>
          <p:cNvPr id="22" name="TextBox 21"/>
          <p:cNvSpPr txBox="1"/>
          <p:nvPr/>
        </p:nvSpPr>
        <p:spPr>
          <a:xfrm rot="10800000" flipV="1">
            <a:off x="1173187" y="791290"/>
            <a:ext cx="6797626"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system-wide decline was not consistent across the four regions. The East and West regions both reported  larger discernable declines.</a:t>
            </a:r>
            <a:endParaRPr lang="en-US" sz="1600" dirty="0" smtClean="0">
              <a:solidFill>
                <a:schemeClr val="accent4">
                  <a:lumMod val="75000"/>
                </a:schemeClr>
              </a:solidFill>
              <a:latin typeface="Arial Narrow" pitchFamily="34" charset="0"/>
            </a:endParaRPr>
          </a:p>
        </p:txBody>
      </p:sp>
      <p:sp>
        <p:nvSpPr>
          <p:cNvPr id="23" name="TextBox 22"/>
          <p:cNvSpPr txBox="1"/>
          <p:nvPr/>
        </p:nvSpPr>
        <p:spPr>
          <a:xfrm rot="10800000" flipV="1">
            <a:off x="115215" y="375829"/>
            <a:ext cx="83164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Impressions By Region Among Those Aware Of The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 System</a:t>
            </a:r>
            <a:endParaRPr lang="en-US" sz="1600" b="1" dirty="0">
              <a:solidFill>
                <a:schemeClr val="bg1"/>
              </a:solidFill>
              <a:latin typeface="Arial Narrow" pitchFamily="34" charset="0"/>
            </a:endParaRPr>
          </a:p>
        </p:txBody>
      </p:sp>
      <p:sp>
        <p:nvSpPr>
          <p:cNvPr id="9" name="TextBox 8"/>
          <p:cNvSpPr txBox="1"/>
          <p:nvPr/>
        </p:nvSpPr>
        <p:spPr>
          <a:xfrm>
            <a:off x="3707895" y="2622501"/>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n=150</a:t>
            </a:r>
            <a:endParaRPr lang="en-US" sz="1200"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251475" y="4926781"/>
          <a:ext cx="3974883" cy="132496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3"/>
          <p:cNvSpPr txBox="1">
            <a:spLocks noChangeArrowheads="1"/>
          </p:cNvSpPr>
          <p:nvPr/>
        </p:nvSpPr>
        <p:spPr bwMode="auto">
          <a:xfrm>
            <a:off x="942759" y="4638747"/>
            <a:ext cx="837089"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Central</a:t>
            </a:r>
          </a:p>
        </p:txBody>
      </p:sp>
      <p:graphicFrame>
        <p:nvGraphicFramePr>
          <p:cNvPr id="14" name="Chart 13"/>
          <p:cNvGraphicFramePr/>
          <p:nvPr/>
        </p:nvGraphicFramePr>
        <p:xfrm>
          <a:off x="4975249" y="3025750"/>
          <a:ext cx="3974883" cy="13825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4975249" y="4869175"/>
          <a:ext cx="3974883" cy="1382568"/>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 Box 3"/>
          <p:cNvSpPr txBox="1">
            <a:spLocks noChangeArrowheads="1"/>
          </p:cNvSpPr>
          <p:nvPr/>
        </p:nvSpPr>
        <p:spPr bwMode="auto">
          <a:xfrm>
            <a:off x="5609160" y="2714025"/>
            <a:ext cx="58541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East</a:t>
            </a:r>
          </a:p>
        </p:txBody>
      </p:sp>
      <p:sp>
        <p:nvSpPr>
          <p:cNvPr id="17" name="Text Box 3"/>
          <p:cNvSpPr txBox="1">
            <a:spLocks noChangeArrowheads="1"/>
          </p:cNvSpPr>
          <p:nvPr/>
        </p:nvSpPr>
        <p:spPr bwMode="auto">
          <a:xfrm>
            <a:off x="5608926" y="4557450"/>
            <a:ext cx="731290"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Urban</a:t>
            </a:r>
          </a:p>
        </p:txBody>
      </p:sp>
      <p:sp>
        <p:nvSpPr>
          <p:cNvPr id="24" name="Rectangle 23"/>
          <p:cNvSpPr/>
          <p:nvPr/>
        </p:nvSpPr>
        <p:spPr>
          <a:xfrm>
            <a:off x="5090463" y="2622501"/>
            <a:ext cx="3859669" cy="178581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6689" y="2622501"/>
            <a:ext cx="3859669" cy="178581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6689" y="4581140"/>
            <a:ext cx="3859669" cy="172821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90463" y="4523533"/>
            <a:ext cx="3859669" cy="178581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431669" y="4523533"/>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n=168</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8431669" y="2621693"/>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n=164</a:t>
            </a:r>
            <a:endParaRPr lang="en-US" sz="1200" dirty="0">
              <a:solidFill>
                <a:schemeClr val="tx1">
                  <a:lumMod val="50000"/>
                  <a:lumOff val="50000"/>
                </a:schemeClr>
              </a:solidFill>
              <a:latin typeface="Arial Narrow" pitchFamily="34" charset="0"/>
            </a:endParaRPr>
          </a:p>
        </p:txBody>
      </p:sp>
      <p:sp>
        <p:nvSpPr>
          <p:cNvPr id="30" name="TextBox 29"/>
          <p:cNvSpPr txBox="1"/>
          <p:nvPr/>
        </p:nvSpPr>
        <p:spPr>
          <a:xfrm>
            <a:off x="3707895" y="4580331"/>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n=196</a:t>
            </a:r>
            <a:endParaRPr lang="en-US" sz="1200" dirty="0">
              <a:solidFill>
                <a:schemeClr val="tx1">
                  <a:lumMod val="50000"/>
                  <a:lumOff val="50000"/>
                </a:schemeClr>
              </a:solidFill>
              <a:latin typeface="Arial Narrow" pitchFamily="34" charset="0"/>
            </a:endParaRPr>
          </a:p>
        </p:txBody>
      </p:sp>
      <p:sp>
        <p:nvSpPr>
          <p:cNvPr id="20" name="Text Box 3"/>
          <p:cNvSpPr txBox="1">
            <a:spLocks noChangeArrowheads="1"/>
          </p:cNvSpPr>
          <p:nvPr/>
        </p:nvSpPr>
        <p:spPr bwMode="auto">
          <a:xfrm>
            <a:off x="3074217" y="2104039"/>
            <a:ext cx="3398813" cy="338554"/>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As A System (% Excellent/Very Good)</a:t>
            </a:r>
          </a:p>
        </p:txBody>
      </p:sp>
      <p:sp>
        <p:nvSpPr>
          <p:cNvPr id="32" name="TextBox 31"/>
          <p:cNvSpPr txBox="1"/>
          <p:nvPr/>
        </p:nvSpPr>
        <p:spPr>
          <a:xfrm rot="10800000" flipV="1">
            <a:off x="2037293" y="1527159"/>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what you know or have heard from others, is your overall impression of KCTCS colleges overall excellent, very good, good, fair or poor?</a:t>
            </a:r>
            <a:endParaRPr lang="en-US" sz="1200" b="1" i="1" dirty="0">
              <a:solidFill>
                <a:schemeClr val="tx1">
                  <a:lumMod val="50000"/>
                  <a:lumOff val="50000"/>
                </a:schemeClr>
              </a:solidFill>
              <a:latin typeface="Arial Narrow" pitchFamily="34" charset="0"/>
            </a:endParaRPr>
          </a:p>
        </p:txBody>
      </p:sp>
      <p:sp>
        <p:nvSpPr>
          <p:cNvPr id="33" name="TextBox 32"/>
          <p:cNvSpPr txBox="1"/>
          <p:nvPr/>
        </p:nvSpPr>
        <p:spPr>
          <a:xfrm>
            <a:off x="3247039" y="2622502"/>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n=192</a:t>
            </a:r>
            <a:endParaRPr lang="en-US" sz="1200" dirty="0">
              <a:solidFill>
                <a:schemeClr val="tx1">
                  <a:lumMod val="50000"/>
                  <a:lumOff val="50000"/>
                </a:schemeClr>
              </a:solidFill>
              <a:latin typeface="Arial Narrow" pitchFamily="34" charset="0"/>
            </a:endParaRPr>
          </a:p>
        </p:txBody>
      </p:sp>
      <p:sp>
        <p:nvSpPr>
          <p:cNvPr id="34" name="TextBox 33"/>
          <p:cNvSpPr txBox="1"/>
          <p:nvPr/>
        </p:nvSpPr>
        <p:spPr>
          <a:xfrm>
            <a:off x="3247039" y="4580331"/>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n=187</a:t>
            </a:r>
            <a:endParaRPr lang="en-US" sz="1200" dirty="0">
              <a:solidFill>
                <a:schemeClr val="tx1">
                  <a:lumMod val="50000"/>
                  <a:lumOff val="50000"/>
                </a:schemeClr>
              </a:solidFill>
              <a:latin typeface="Arial Narrow" pitchFamily="34" charset="0"/>
            </a:endParaRPr>
          </a:p>
        </p:txBody>
      </p:sp>
      <p:sp>
        <p:nvSpPr>
          <p:cNvPr id="35" name="TextBox 34"/>
          <p:cNvSpPr txBox="1"/>
          <p:nvPr/>
        </p:nvSpPr>
        <p:spPr>
          <a:xfrm>
            <a:off x="8028420" y="2621693"/>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n=181</a:t>
            </a:r>
            <a:endParaRPr lang="en-US" sz="1200" dirty="0">
              <a:solidFill>
                <a:schemeClr val="tx1">
                  <a:lumMod val="50000"/>
                  <a:lumOff val="50000"/>
                </a:schemeClr>
              </a:solidFill>
              <a:latin typeface="Arial Narrow" pitchFamily="34" charset="0"/>
            </a:endParaRPr>
          </a:p>
        </p:txBody>
      </p:sp>
      <p:sp>
        <p:nvSpPr>
          <p:cNvPr id="36" name="TextBox 35"/>
          <p:cNvSpPr txBox="1"/>
          <p:nvPr/>
        </p:nvSpPr>
        <p:spPr>
          <a:xfrm>
            <a:off x="8028420"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n=177</a:t>
            </a:r>
            <a:endParaRPr lang="en-US" sz="1200" dirty="0">
              <a:solidFill>
                <a:schemeClr val="tx1">
                  <a:lumMod val="50000"/>
                  <a:lumOff val="50000"/>
                </a:schemeClr>
              </a:solidFill>
              <a:latin typeface="Arial Narrow" pitchFamily="34" charset="0"/>
            </a:endParaRPr>
          </a:p>
        </p:txBody>
      </p:sp>
      <p:sp>
        <p:nvSpPr>
          <p:cNvPr id="31" name="Isosceles Triangle 30"/>
          <p:cNvSpPr/>
          <p:nvPr/>
        </p:nvSpPr>
        <p:spPr>
          <a:xfrm rot="10800000">
            <a:off x="2613362" y="371703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7509957" y="371703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251475" y="3025750"/>
          <a:ext cx="3974883" cy="138256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3"/>
          <p:cNvSpPr txBox="1">
            <a:spLocks noChangeArrowheads="1"/>
          </p:cNvSpPr>
          <p:nvPr/>
        </p:nvSpPr>
        <p:spPr bwMode="auto">
          <a:xfrm>
            <a:off x="942759" y="2656419"/>
            <a:ext cx="63344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West</a:t>
            </a:r>
          </a:p>
        </p:txBody>
      </p:sp>
      <p:sp>
        <p:nvSpPr>
          <p:cNvPr id="22" name="TextBox 21"/>
          <p:cNvSpPr txBox="1"/>
          <p:nvPr/>
        </p:nvSpPr>
        <p:spPr>
          <a:xfrm rot="10800000" flipV="1">
            <a:off x="136262" y="827979"/>
            <a:ext cx="8801100"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That less positive brand image for the college in their local area was evident across the geographical spectrum. The decline was less in the West and most dramatic in the Urban areas.</a:t>
            </a:r>
            <a:endParaRPr lang="en-US" sz="1600" dirty="0" smtClean="0">
              <a:solidFill>
                <a:schemeClr val="accent4">
                  <a:lumMod val="75000"/>
                </a:schemeClr>
              </a:solidFill>
              <a:latin typeface="Arial Narrow" pitchFamily="34" charset="0"/>
            </a:endParaRPr>
          </a:p>
        </p:txBody>
      </p:sp>
      <p:sp>
        <p:nvSpPr>
          <p:cNvPr id="23" name="TextBox 22"/>
          <p:cNvSpPr txBox="1"/>
          <p:nvPr/>
        </p:nvSpPr>
        <p:spPr>
          <a:xfrm rot="10800000" flipV="1">
            <a:off x="-1" y="346801"/>
            <a:ext cx="820124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Impressions By Region Among Those Aware Of The KCTCS College In Their Area</a:t>
            </a:r>
            <a:endParaRPr lang="en-US" sz="1600" b="1" dirty="0">
              <a:solidFill>
                <a:schemeClr val="bg1"/>
              </a:solidFill>
              <a:latin typeface="Arial Narrow" pitchFamily="34" charset="0"/>
            </a:endParaRPr>
          </a:p>
        </p:txBody>
      </p:sp>
      <p:sp>
        <p:nvSpPr>
          <p:cNvPr id="9" name="TextBox 8"/>
          <p:cNvSpPr txBox="1"/>
          <p:nvPr/>
        </p:nvSpPr>
        <p:spPr>
          <a:xfrm>
            <a:off x="3650288"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n=147</a:t>
            </a:r>
            <a:endParaRPr lang="en-US" sz="1200"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251475" y="4869175"/>
          <a:ext cx="3974883" cy="144017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3"/>
          <p:cNvSpPr txBox="1">
            <a:spLocks noChangeArrowheads="1"/>
          </p:cNvSpPr>
          <p:nvPr/>
        </p:nvSpPr>
        <p:spPr bwMode="auto">
          <a:xfrm>
            <a:off x="942759" y="4499843"/>
            <a:ext cx="837089"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Central</a:t>
            </a:r>
          </a:p>
        </p:txBody>
      </p:sp>
      <p:graphicFrame>
        <p:nvGraphicFramePr>
          <p:cNvPr id="14" name="Chart 13"/>
          <p:cNvGraphicFramePr/>
          <p:nvPr/>
        </p:nvGraphicFramePr>
        <p:xfrm>
          <a:off x="4975249" y="2968144"/>
          <a:ext cx="3974883" cy="14401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4975249" y="4926782"/>
          <a:ext cx="3974883" cy="1382567"/>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 Box 3"/>
          <p:cNvSpPr txBox="1">
            <a:spLocks noChangeArrowheads="1"/>
          </p:cNvSpPr>
          <p:nvPr/>
        </p:nvSpPr>
        <p:spPr bwMode="auto">
          <a:xfrm>
            <a:off x="5609160" y="2656419"/>
            <a:ext cx="58541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East</a:t>
            </a:r>
          </a:p>
        </p:txBody>
      </p:sp>
      <p:sp>
        <p:nvSpPr>
          <p:cNvPr id="17" name="Text Box 3"/>
          <p:cNvSpPr txBox="1">
            <a:spLocks noChangeArrowheads="1"/>
          </p:cNvSpPr>
          <p:nvPr/>
        </p:nvSpPr>
        <p:spPr bwMode="auto">
          <a:xfrm>
            <a:off x="5608926" y="4557450"/>
            <a:ext cx="731290"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Urban</a:t>
            </a:r>
          </a:p>
        </p:txBody>
      </p:sp>
      <p:sp>
        <p:nvSpPr>
          <p:cNvPr id="24" name="Rectangle 23"/>
          <p:cNvSpPr/>
          <p:nvPr/>
        </p:nvSpPr>
        <p:spPr>
          <a:xfrm>
            <a:off x="5090463" y="2680108"/>
            <a:ext cx="3859669" cy="172820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6689" y="2680109"/>
            <a:ext cx="3859669" cy="172821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6689" y="4523533"/>
            <a:ext cx="3859669" cy="184342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90463" y="4523534"/>
            <a:ext cx="3859669" cy="184342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74062"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n=141</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8374062"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n=166</a:t>
            </a:r>
            <a:endParaRPr lang="en-US" sz="1200" dirty="0">
              <a:solidFill>
                <a:schemeClr val="tx1">
                  <a:lumMod val="50000"/>
                  <a:lumOff val="50000"/>
                </a:schemeClr>
              </a:solidFill>
              <a:latin typeface="Arial Narrow" pitchFamily="34" charset="0"/>
            </a:endParaRPr>
          </a:p>
        </p:txBody>
      </p:sp>
      <p:sp>
        <p:nvSpPr>
          <p:cNvPr id="30" name="TextBox 29"/>
          <p:cNvSpPr txBox="1"/>
          <p:nvPr/>
        </p:nvSpPr>
        <p:spPr>
          <a:xfrm>
            <a:off x="3650288"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n=204</a:t>
            </a:r>
            <a:endParaRPr lang="en-US" sz="1200" dirty="0">
              <a:solidFill>
                <a:schemeClr val="tx1">
                  <a:lumMod val="50000"/>
                  <a:lumOff val="50000"/>
                </a:schemeClr>
              </a:solidFill>
              <a:latin typeface="Arial Narrow" pitchFamily="34" charset="0"/>
            </a:endParaRPr>
          </a:p>
        </p:txBody>
      </p:sp>
      <p:sp>
        <p:nvSpPr>
          <p:cNvPr id="20" name="Text Box 3"/>
          <p:cNvSpPr txBox="1">
            <a:spLocks noChangeArrowheads="1"/>
          </p:cNvSpPr>
          <p:nvPr/>
        </p:nvSpPr>
        <p:spPr bwMode="auto">
          <a:xfrm>
            <a:off x="2325327" y="2104039"/>
            <a:ext cx="4608560" cy="338554"/>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 A KCTCS College In My Area (% Excellent/Very Good)</a:t>
            </a:r>
          </a:p>
        </p:txBody>
      </p:sp>
      <p:sp>
        <p:nvSpPr>
          <p:cNvPr id="31" name="TextBox 30"/>
          <p:cNvSpPr txBox="1"/>
          <p:nvPr/>
        </p:nvSpPr>
        <p:spPr>
          <a:xfrm>
            <a:off x="3189432"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n=179</a:t>
            </a:r>
            <a:endParaRPr lang="en-US" sz="1200" dirty="0">
              <a:solidFill>
                <a:schemeClr val="tx1">
                  <a:lumMod val="50000"/>
                  <a:lumOff val="50000"/>
                </a:schemeClr>
              </a:solidFill>
              <a:latin typeface="Arial Narrow" pitchFamily="34" charset="0"/>
            </a:endParaRPr>
          </a:p>
        </p:txBody>
      </p:sp>
      <p:sp>
        <p:nvSpPr>
          <p:cNvPr id="32" name="TextBox 31"/>
          <p:cNvSpPr txBox="1"/>
          <p:nvPr/>
        </p:nvSpPr>
        <p:spPr>
          <a:xfrm>
            <a:off x="3189432"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n=180</a:t>
            </a:r>
            <a:endParaRPr lang="en-US" sz="1200" dirty="0">
              <a:solidFill>
                <a:schemeClr val="tx1">
                  <a:lumMod val="50000"/>
                  <a:lumOff val="50000"/>
                </a:schemeClr>
              </a:solidFill>
              <a:latin typeface="Arial Narrow" pitchFamily="34" charset="0"/>
            </a:endParaRPr>
          </a:p>
        </p:txBody>
      </p:sp>
      <p:sp>
        <p:nvSpPr>
          <p:cNvPr id="33" name="TextBox 32"/>
          <p:cNvSpPr txBox="1"/>
          <p:nvPr/>
        </p:nvSpPr>
        <p:spPr>
          <a:xfrm>
            <a:off x="7913206"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n=166</a:t>
            </a:r>
            <a:endParaRPr lang="en-US" sz="1200" dirty="0">
              <a:solidFill>
                <a:schemeClr val="tx1">
                  <a:lumMod val="50000"/>
                  <a:lumOff val="50000"/>
                </a:schemeClr>
              </a:solidFill>
              <a:latin typeface="Arial Narrow" pitchFamily="34" charset="0"/>
            </a:endParaRPr>
          </a:p>
        </p:txBody>
      </p:sp>
      <p:sp>
        <p:nvSpPr>
          <p:cNvPr id="34" name="TextBox 33"/>
          <p:cNvSpPr txBox="1"/>
          <p:nvPr/>
        </p:nvSpPr>
        <p:spPr>
          <a:xfrm>
            <a:off x="7913206"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n=150</a:t>
            </a:r>
            <a:endParaRPr lang="en-US" sz="1200" dirty="0">
              <a:solidFill>
                <a:schemeClr val="tx1">
                  <a:lumMod val="50000"/>
                  <a:lumOff val="50000"/>
                </a:schemeClr>
              </a:solidFill>
              <a:latin typeface="Arial Narrow" pitchFamily="34" charset="0"/>
            </a:endParaRPr>
          </a:p>
        </p:txBody>
      </p:sp>
      <p:sp>
        <p:nvSpPr>
          <p:cNvPr id="35" name="TextBox 34"/>
          <p:cNvSpPr txBox="1"/>
          <p:nvPr/>
        </p:nvSpPr>
        <p:spPr>
          <a:xfrm rot="10800000" flipV="1">
            <a:off x="2037293" y="1527970"/>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experience or anything you have heard, seen or read, is your overall impression of (KCTCS College) excellent, very good, good fair or poor?</a:t>
            </a:r>
            <a:endParaRPr lang="en-US" sz="1200" b="1" i="1" dirty="0">
              <a:solidFill>
                <a:schemeClr val="tx1">
                  <a:lumMod val="50000"/>
                  <a:lumOff val="50000"/>
                </a:schemeClr>
              </a:solidFill>
              <a:latin typeface="Arial Narrow" pitchFamily="34" charset="0"/>
            </a:endParaRPr>
          </a:p>
        </p:txBody>
      </p:sp>
      <p:sp>
        <p:nvSpPr>
          <p:cNvPr id="36" name="Isosceles Triangle 35"/>
          <p:cNvSpPr/>
          <p:nvPr/>
        </p:nvSpPr>
        <p:spPr>
          <a:xfrm rot="10800000">
            <a:off x="1922078" y="561806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2094899" y="371703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6818673" y="365942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6242603" y="561806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481904" y="2104039"/>
          <a:ext cx="8237800" cy="3802062"/>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0800000" flipV="1">
            <a:off x="481901" y="836686"/>
            <a:ext cx="8237802"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These students spoke most highly about the colleges’ affordability compared to other alternatives, the usefulness of the courses and the ease of transferring those credits to other institutions.</a:t>
            </a:r>
            <a:endParaRPr lang="en-US" sz="1600" dirty="0" smtClean="0">
              <a:solidFill>
                <a:schemeClr val="accent4">
                  <a:lumMod val="75000"/>
                </a:schemeClr>
              </a:solidFill>
              <a:latin typeface="Arial Narrow" pitchFamily="34" charset="0"/>
            </a:endParaRPr>
          </a:p>
        </p:txBody>
      </p:sp>
      <p:sp>
        <p:nvSpPr>
          <p:cNvPr id="23" name="TextBox 22"/>
          <p:cNvSpPr txBox="1"/>
          <p:nvPr/>
        </p:nvSpPr>
        <p:spPr>
          <a:xfrm rot="10800000" flipV="1">
            <a:off x="1346008" y="375829"/>
            <a:ext cx="6567198"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Perceptions Among Those Aware Of The 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a:t>
            </a:r>
            <a:endParaRPr lang="en-US" sz="1600" b="1" dirty="0">
              <a:solidFill>
                <a:schemeClr val="bg1"/>
              </a:solidFill>
              <a:latin typeface="Arial Narrow" pitchFamily="34" charset="0"/>
            </a:endParaRPr>
          </a:p>
        </p:txBody>
      </p:sp>
      <p:sp>
        <p:nvSpPr>
          <p:cNvPr id="10" name="TextBox 9"/>
          <p:cNvSpPr txBox="1"/>
          <p:nvPr/>
        </p:nvSpPr>
        <p:spPr>
          <a:xfrm>
            <a:off x="1461222" y="5686709"/>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611</a:t>
            </a:r>
            <a:endParaRPr lang="en-US" sz="1200" dirty="0">
              <a:solidFill>
                <a:schemeClr val="tx1">
                  <a:lumMod val="50000"/>
                  <a:lumOff val="50000"/>
                </a:schemeClr>
              </a:solidFill>
              <a:latin typeface="Arial Narrow" pitchFamily="34" charset="0"/>
            </a:endParaRPr>
          </a:p>
        </p:txBody>
      </p:sp>
      <p:sp>
        <p:nvSpPr>
          <p:cNvPr id="6" name="TextBox 5"/>
          <p:cNvSpPr txBox="1"/>
          <p:nvPr/>
        </p:nvSpPr>
        <p:spPr>
          <a:xfrm rot="10800000" flipV="1">
            <a:off x="1518830" y="1493041"/>
            <a:ext cx="6279162"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 (_____)?</a:t>
            </a:r>
            <a:endParaRPr lang="en-US" sz="1200" b="1" i="1" dirty="0">
              <a:solidFill>
                <a:schemeClr val="tx1">
                  <a:lumMod val="50000"/>
                  <a:lumOff val="50000"/>
                </a:schemeClr>
              </a:solidFill>
              <a:latin typeface="Arial Narrow" pitchFamily="34" charset="0"/>
            </a:endParaRPr>
          </a:p>
        </p:txBody>
      </p:sp>
      <p:sp>
        <p:nvSpPr>
          <p:cNvPr id="8" name="TextBox 7"/>
          <p:cNvSpPr txBox="1"/>
          <p:nvPr/>
        </p:nvSpPr>
        <p:spPr>
          <a:xfrm>
            <a:off x="2959004" y="5675673"/>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611</a:t>
            </a:r>
            <a:endParaRPr lang="en-US" sz="1200" dirty="0">
              <a:solidFill>
                <a:schemeClr val="tx1">
                  <a:lumMod val="50000"/>
                  <a:lumOff val="50000"/>
                </a:schemeClr>
              </a:solidFill>
              <a:latin typeface="Arial Narrow" pitchFamily="34" charset="0"/>
            </a:endParaRPr>
          </a:p>
        </p:txBody>
      </p:sp>
      <p:sp>
        <p:nvSpPr>
          <p:cNvPr id="9" name="TextBox 8"/>
          <p:cNvSpPr txBox="1"/>
          <p:nvPr/>
        </p:nvSpPr>
        <p:spPr>
          <a:xfrm>
            <a:off x="4456786" y="5675673"/>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641</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a:off x="5896961" y="5629102"/>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619</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7337136" y="5629102"/>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598</a:t>
            </a:r>
            <a:endParaRPr lang="en-US" sz="1200" dirty="0">
              <a:solidFill>
                <a:schemeClr val="tx1">
                  <a:lumMod val="50000"/>
                  <a:lumOff val="50000"/>
                </a:schemeClr>
              </a:solidFill>
              <a:latin typeface="Arial Narrow" pitchFamily="34" charset="0"/>
            </a:endParaRPr>
          </a:p>
        </p:txBody>
      </p:sp>
      <p:sp>
        <p:nvSpPr>
          <p:cNvPr id="13" name="Text Box 3"/>
          <p:cNvSpPr txBox="1">
            <a:spLocks noChangeArrowheads="1"/>
          </p:cNvSpPr>
          <p:nvPr/>
        </p:nvSpPr>
        <p:spPr bwMode="auto">
          <a:xfrm>
            <a:off x="2382934" y="2022742"/>
            <a:ext cx="4519892"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Stronger Associations: Percent Strongly Agree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251474" y="2104039"/>
          <a:ext cx="8583443" cy="362924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0800000" flipV="1">
            <a:off x="1173186" y="779079"/>
            <a:ext cx="6740020"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They were least complimentary about student life on campus and the diversity/personal relevance of majors.</a:t>
            </a:r>
            <a:endParaRPr lang="en-US" sz="1600" dirty="0" smtClean="0">
              <a:solidFill>
                <a:schemeClr val="accent4">
                  <a:lumMod val="75000"/>
                </a:schemeClr>
              </a:solidFill>
              <a:latin typeface="Arial Narrow" pitchFamily="34" charset="0"/>
            </a:endParaRPr>
          </a:p>
        </p:txBody>
      </p:sp>
      <p:sp>
        <p:nvSpPr>
          <p:cNvPr id="23" name="TextBox 22"/>
          <p:cNvSpPr txBox="1"/>
          <p:nvPr/>
        </p:nvSpPr>
        <p:spPr>
          <a:xfrm rot="10800000" flipV="1">
            <a:off x="885153" y="375829"/>
            <a:ext cx="7316088"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Perceptions Among Those Aware Of The 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a:t>
            </a:r>
            <a:endParaRPr lang="en-US" sz="1600" b="1" dirty="0">
              <a:solidFill>
                <a:schemeClr val="bg1"/>
              </a:solidFill>
              <a:latin typeface="Arial Narrow" pitchFamily="34" charset="0"/>
            </a:endParaRPr>
          </a:p>
        </p:txBody>
      </p:sp>
      <p:sp>
        <p:nvSpPr>
          <p:cNvPr id="10" name="TextBox 9"/>
          <p:cNvSpPr txBox="1"/>
          <p:nvPr/>
        </p:nvSpPr>
        <p:spPr>
          <a:xfrm>
            <a:off x="827545" y="5744316"/>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583</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a:off x="1864471" y="5744316"/>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609</a:t>
            </a:r>
            <a:endParaRPr lang="en-US" sz="1200" dirty="0">
              <a:solidFill>
                <a:schemeClr val="tx1">
                  <a:lumMod val="50000"/>
                  <a:lumOff val="50000"/>
                </a:schemeClr>
              </a:solidFill>
              <a:latin typeface="Arial Narrow" pitchFamily="34" charset="0"/>
            </a:endParaRPr>
          </a:p>
        </p:txBody>
      </p:sp>
      <p:sp>
        <p:nvSpPr>
          <p:cNvPr id="8" name="TextBox 7"/>
          <p:cNvSpPr txBox="1"/>
          <p:nvPr/>
        </p:nvSpPr>
        <p:spPr>
          <a:xfrm>
            <a:off x="2901397" y="5744316"/>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628</a:t>
            </a:r>
            <a:endParaRPr lang="en-US" sz="1200" dirty="0">
              <a:solidFill>
                <a:schemeClr val="tx1">
                  <a:lumMod val="50000"/>
                  <a:lumOff val="50000"/>
                </a:schemeClr>
              </a:solidFill>
              <a:latin typeface="Arial Narrow" pitchFamily="34" charset="0"/>
            </a:endParaRPr>
          </a:p>
        </p:txBody>
      </p:sp>
      <p:sp>
        <p:nvSpPr>
          <p:cNvPr id="9" name="TextBox 8"/>
          <p:cNvSpPr txBox="1"/>
          <p:nvPr/>
        </p:nvSpPr>
        <p:spPr>
          <a:xfrm>
            <a:off x="3880716" y="5744316"/>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582</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a:off x="4917642" y="5744316"/>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626</a:t>
            </a:r>
            <a:endParaRPr lang="en-US" sz="1200" dirty="0">
              <a:solidFill>
                <a:schemeClr val="tx1">
                  <a:lumMod val="50000"/>
                  <a:lumOff val="50000"/>
                </a:schemeClr>
              </a:solidFill>
              <a:latin typeface="Arial Narrow" pitchFamily="34" charset="0"/>
            </a:endParaRPr>
          </a:p>
        </p:txBody>
      </p:sp>
      <p:sp>
        <p:nvSpPr>
          <p:cNvPr id="13" name="TextBox 12"/>
          <p:cNvSpPr txBox="1"/>
          <p:nvPr/>
        </p:nvSpPr>
        <p:spPr>
          <a:xfrm>
            <a:off x="5954568" y="57443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512</a:t>
            </a:r>
            <a:endParaRPr lang="en-US" sz="1200" dirty="0">
              <a:solidFill>
                <a:schemeClr val="tx1">
                  <a:lumMod val="50000"/>
                  <a:lumOff val="50000"/>
                </a:schemeClr>
              </a:solidFill>
              <a:latin typeface="Arial Narrow" pitchFamily="34" charset="0"/>
            </a:endParaRPr>
          </a:p>
        </p:txBody>
      </p:sp>
      <p:sp>
        <p:nvSpPr>
          <p:cNvPr id="14" name="Text Box 3"/>
          <p:cNvSpPr txBox="1">
            <a:spLocks noChangeArrowheads="1"/>
          </p:cNvSpPr>
          <p:nvPr/>
        </p:nvSpPr>
        <p:spPr bwMode="auto">
          <a:xfrm>
            <a:off x="2555755" y="1931218"/>
            <a:ext cx="4297010" cy="36933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b="1" dirty="0" smtClean="0">
                <a:solidFill>
                  <a:schemeClr val="bg1">
                    <a:lumMod val="65000"/>
                  </a:schemeClr>
                </a:solidFill>
                <a:latin typeface="Arial Narrow" pitchFamily="34" charset="0"/>
              </a:rPr>
              <a:t>Weaker Associations: Percent Strongly Agree</a:t>
            </a:r>
          </a:p>
        </p:txBody>
      </p:sp>
      <p:sp>
        <p:nvSpPr>
          <p:cNvPr id="15" name="TextBox 14"/>
          <p:cNvSpPr txBox="1"/>
          <p:nvPr/>
        </p:nvSpPr>
        <p:spPr>
          <a:xfrm>
            <a:off x="6933887" y="5744316"/>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613</a:t>
            </a:r>
            <a:endParaRPr lang="en-US" sz="1200" dirty="0">
              <a:solidFill>
                <a:schemeClr val="tx1">
                  <a:lumMod val="50000"/>
                  <a:lumOff val="50000"/>
                </a:schemeClr>
              </a:solidFill>
              <a:latin typeface="Arial Narrow" pitchFamily="34" charset="0"/>
            </a:endParaRPr>
          </a:p>
        </p:txBody>
      </p:sp>
      <p:sp>
        <p:nvSpPr>
          <p:cNvPr id="16" name="TextBox 15"/>
          <p:cNvSpPr txBox="1"/>
          <p:nvPr/>
        </p:nvSpPr>
        <p:spPr>
          <a:xfrm>
            <a:off x="7970813" y="5744316"/>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577</a:t>
            </a:r>
            <a:endParaRPr lang="en-US" sz="1200" dirty="0">
              <a:solidFill>
                <a:schemeClr val="tx1">
                  <a:lumMod val="50000"/>
                  <a:lumOff val="50000"/>
                </a:schemeClr>
              </a:solidFill>
              <a:latin typeface="Arial Narrow" pitchFamily="34" charset="0"/>
            </a:endParaRPr>
          </a:p>
        </p:txBody>
      </p:sp>
      <p:sp>
        <p:nvSpPr>
          <p:cNvPr id="17" name="TextBox 16"/>
          <p:cNvSpPr txBox="1"/>
          <p:nvPr/>
        </p:nvSpPr>
        <p:spPr>
          <a:xfrm rot="10800000" flipV="1">
            <a:off x="1922079" y="1412756"/>
            <a:ext cx="5587878"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 (_____)?</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769938" y="1873611"/>
          <a:ext cx="8295408" cy="9793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70304" y="2104039"/>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n=460</a:t>
            </a:r>
            <a:endParaRPr lang="en-US" sz="1100" dirty="0">
              <a:solidFill>
                <a:schemeClr val="tx1">
                  <a:lumMod val="50000"/>
                  <a:lumOff val="50000"/>
                </a:schemeClr>
              </a:solidFill>
              <a:latin typeface="Arial Narrow" pitchFamily="34" charset="0"/>
            </a:endParaRPr>
          </a:p>
        </p:txBody>
      </p:sp>
      <p:sp>
        <p:nvSpPr>
          <p:cNvPr id="21" name="Text Box 3"/>
          <p:cNvSpPr txBox="1">
            <a:spLocks noChangeArrowheads="1"/>
          </p:cNvSpPr>
          <p:nvPr/>
        </p:nvSpPr>
        <p:spPr bwMode="auto">
          <a:xfrm>
            <a:off x="445343" y="1988825"/>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a well qualified faculty</a:t>
            </a:r>
          </a:p>
        </p:txBody>
      </p:sp>
      <p:sp>
        <p:nvSpPr>
          <p:cNvPr id="22" name="TextBox 21"/>
          <p:cNvSpPr txBox="1"/>
          <p:nvPr/>
        </p:nvSpPr>
        <p:spPr>
          <a:xfrm rot="10800000" flipV="1">
            <a:off x="309083" y="779079"/>
            <a:ext cx="8607232"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Given the overall brand perceptions it was not surprising that these students were also less positive about such things as quality, vibrancy, and success of the colleges at helping graduates succeed and find a job.</a:t>
            </a:r>
          </a:p>
        </p:txBody>
      </p:sp>
      <p:sp>
        <p:nvSpPr>
          <p:cNvPr id="23" name="TextBox 22"/>
          <p:cNvSpPr txBox="1"/>
          <p:nvPr/>
        </p:nvSpPr>
        <p:spPr>
          <a:xfrm rot="10800000" flipV="1">
            <a:off x="366689" y="375829"/>
            <a:ext cx="7834552"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Associations Key Changes Among Those Aware Of The 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 </a:t>
            </a:r>
            <a:endParaRPr lang="en-US" sz="1600" b="1" dirty="0">
              <a:solidFill>
                <a:schemeClr val="bg1"/>
              </a:solidFill>
              <a:latin typeface="Arial Narrow" pitchFamily="34" charset="0"/>
            </a:endParaRPr>
          </a:p>
        </p:txBody>
      </p:sp>
      <p:graphicFrame>
        <p:nvGraphicFramePr>
          <p:cNvPr id="10" name="Chart 9"/>
          <p:cNvGraphicFramePr/>
          <p:nvPr/>
        </p:nvGraphicFramePr>
        <p:xfrm>
          <a:off x="769938" y="2910537"/>
          <a:ext cx="8295408" cy="97931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424296" y="2910537"/>
            <a:ext cx="1403615" cy="64633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a vibrant student life on campus</a:t>
            </a:r>
          </a:p>
        </p:txBody>
      </p:sp>
      <p:graphicFrame>
        <p:nvGraphicFramePr>
          <p:cNvPr id="14" name="Chart 13"/>
          <p:cNvGraphicFramePr/>
          <p:nvPr/>
        </p:nvGraphicFramePr>
        <p:xfrm>
          <a:off x="654724" y="3947463"/>
          <a:ext cx="8295408" cy="103692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Box 3"/>
          <p:cNvSpPr txBox="1">
            <a:spLocks noChangeArrowheads="1"/>
          </p:cNvSpPr>
          <p:nvPr/>
        </p:nvSpPr>
        <p:spPr bwMode="auto">
          <a:xfrm>
            <a:off x="424296" y="4061868"/>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successful graduates</a:t>
            </a:r>
          </a:p>
        </p:txBody>
      </p:sp>
      <p:sp>
        <p:nvSpPr>
          <p:cNvPr id="25" name="Text Box 3"/>
          <p:cNvSpPr txBox="1">
            <a:spLocks noChangeArrowheads="1"/>
          </p:cNvSpPr>
          <p:nvPr/>
        </p:nvSpPr>
        <p:spPr bwMode="auto">
          <a:xfrm>
            <a:off x="5205677" y="2334467"/>
            <a:ext cx="633677"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(-12)</a:t>
            </a:r>
          </a:p>
        </p:txBody>
      </p:sp>
      <p:sp>
        <p:nvSpPr>
          <p:cNvPr id="26" name="Text Box 3"/>
          <p:cNvSpPr txBox="1">
            <a:spLocks noChangeArrowheads="1"/>
          </p:cNvSpPr>
          <p:nvPr/>
        </p:nvSpPr>
        <p:spPr bwMode="auto">
          <a:xfrm>
            <a:off x="4111144" y="3371393"/>
            <a:ext cx="633677"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(-13)</a:t>
            </a:r>
          </a:p>
        </p:txBody>
      </p:sp>
      <p:sp>
        <p:nvSpPr>
          <p:cNvPr id="27" name="Text Box 3"/>
          <p:cNvSpPr txBox="1">
            <a:spLocks noChangeArrowheads="1"/>
          </p:cNvSpPr>
          <p:nvPr/>
        </p:nvSpPr>
        <p:spPr bwMode="auto">
          <a:xfrm>
            <a:off x="5436105" y="4408319"/>
            <a:ext cx="654724"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(-11)</a:t>
            </a:r>
          </a:p>
        </p:txBody>
      </p:sp>
      <p:sp>
        <p:nvSpPr>
          <p:cNvPr id="20" name="TextBox 19"/>
          <p:cNvSpPr txBox="1"/>
          <p:nvPr/>
        </p:nvSpPr>
        <p:spPr>
          <a:xfrm>
            <a:off x="1770304" y="2507288"/>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n=583</a:t>
            </a:r>
            <a:endParaRPr lang="en-US" sz="1100" dirty="0">
              <a:solidFill>
                <a:schemeClr val="tx1">
                  <a:lumMod val="50000"/>
                  <a:lumOff val="50000"/>
                </a:schemeClr>
              </a:solidFill>
              <a:latin typeface="Arial Narrow" pitchFamily="34" charset="0"/>
            </a:endParaRPr>
          </a:p>
        </p:txBody>
      </p:sp>
      <p:sp>
        <p:nvSpPr>
          <p:cNvPr id="29" name="TextBox 28"/>
          <p:cNvSpPr txBox="1"/>
          <p:nvPr/>
        </p:nvSpPr>
        <p:spPr>
          <a:xfrm>
            <a:off x="1770304" y="3140965"/>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n=457</a:t>
            </a:r>
            <a:endParaRPr lang="en-US" sz="1100" dirty="0">
              <a:solidFill>
                <a:schemeClr val="tx1">
                  <a:lumMod val="50000"/>
                  <a:lumOff val="50000"/>
                </a:schemeClr>
              </a:solidFill>
              <a:latin typeface="Arial Narrow" pitchFamily="34" charset="0"/>
            </a:endParaRPr>
          </a:p>
        </p:txBody>
      </p:sp>
      <p:sp>
        <p:nvSpPr>
          <p:cNvPr id="30" name="TextBox 29"/>
          <p:cNvSpPr txBox="1"/>
          <p:nvPr/>
        </p:nvSpPr>
        <p:spPr>
          <a:xfrm>
            <a:off x="1770304" y="3544214"/>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n=579</a:t>
            </a:r>
            <a:endParaRPr lang="en-US" sz="1100" dirty="0">
              <a:solidFill>
                <a:schemeClr val="tx1">
                  <a:lumMod val="50000"/>
                  <a:lumOff val="50000"/>
                </a:schemeClr>
              </a:solidFill>
              <a:latin typeface="Arial Narrow" pitchFamily="34" charset="0"/>
            </a:endParaRPr>
          </a:p>
        </p:txBody>
      </p:sp>
      <p:sp>
        <p:nvSpPr>
          <p:cNvPr id="31" name="TextBox 30"/>
          <p:cNvSpPr txBox="1"/>
          <p:nvPr/>
        </p:nvSpPr>
        <p:spPr>
          <a:xfrm>
            <a:off x="1770304" y="4177891"/>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n=528</a:t>
            </a:r>
            <a:endParaRPr lang="en-US" sz="1100" dirty="0">
              <a:solidFill>
                <a:schemeClr val="tx1">
                  <a:lumMod val="50000"/>
                  <a:lumOff val="50000"/>
                </a:schemeClr>
              </a:solidFill>
              <a:latin typeface="Arial Narrow" pitchFamily="34" charset="0"/>
            </a:endParaRPr>
          </a:p>
        </p:txBody>
      </p:sp>
      <p:sp>
        <p:nvSpPr>
          <p:cNvPr id="32" name="TextBox 31"/>
          <p:cNvSpPr txBox="1"/>
          <p:nvPr/>
        </p:nvSpPr>
        <p:spPr>
          <a:xfrm>
            <a:off x="1770304" y="4638747"/>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n=619</a:t>
            </a:r>
            <a:endParaRPr lang="en-US" sz="1100" dirty="0">
              <a:solidFill>
                <a:schemeClr val="tx1">
                  <a:lumMod val="50000"/>
                  <a:lumOff val="50000"/>
                </a:schemeClr>
              </a:solidFill>
              <a:latin typeface="Arial Narrow" pitchFamily="34" charset="0"/>
            </a:endParaRPr>
          </a:p>
        </p:txBody>
      </p:sp>
      <p:sp>
        <p:nvSpPr>
          <p:cNvPr id="24" name="Text Box 3"/>
          <p:cNvSpPr txBox="1">
            <a:spLocks noChangeArrowheads="1"/>
          </p:cNvSpPr>
          <p:nvPr/>
        </p:nvSpPr>
        <p:spPr bwMode="auto">
          <a:xfrm>
            <a:off x="1417680" y="5992736"/>
            <a:ext cx="7221922" cy="276999"/>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*In 2006 Wave, “vibrant student life” was worded: Has a good outside of class social experience.</a:t>
            </a:r>
          </a:p>
        </p:txBody>
      </p:sp>
      <p:graphicFrame>
        <p:nvGraphicFramePr>
          <p:cNvPr id="28" name="Chart 27"/>
          <p:cNvGraphicFramePr/>
          <p:nvPr/>
        </p:nvGraphicFramePr>
        <p:xfrm>
          <a:off x="769938" y="5041996"/>
          <a:ext cx="8295408" cy="979319"/>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 Box 3"/>
          <p:cNvSpPr txBox="1">
            <a:spLocks noChangeArrowheads="1"/>
          </p:cNvSpPr>
          <p:nvPr/>
        </p:nvSpPr>
        <p:spPr bwMode="auto">
          <a:xfrm>
            <a:off x="424296" y="5214817"/>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Helps their students find jobs</a:t>
            </a:r>
          </a:p>
        </p:txBody>
      </p:sp>
      <p:sp>
        <p:nvSpPr>
          <p:cNvPr id="34" name="Text Box 3"/>
          <p:cNvSpPr txBox="1">
            <a:spLocks noChangeArrowheads="1"/>
          </p:cNvSpPr>
          <p:nvPr/>
        </p:nvSpPr>
        <p:spPr bwMode="auto">
          <a:xfrm>
            <a:off x="5032856" y="5479162"/>
            <a:ext cx="654724"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(-12)</a:t>
            </a:r>
          </a:p>
        </p:txBody>
      </p:sp>
      <p:sp>
        <p:nvSpPr>
          <p:cNvPr id="36" name="TextBox 35"/>
          <p:cNvSpPr txBox="1"/>
          <p:nvPr/>
        </p:nvSpPr>
        <p:spPr>
          <a:xfrm>
            <a:off x="1749257" y="5272424"/>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n=465</a:t>
            </a:r>
            <a:endParaRPr lang="en-US" sz="1100" dirty="0">
              <a:solidFill>
                <a:schemeClr val="tx1">
                  <a:lumMod val="50000"/>
                  <a:lumOff val="50000"/>
                </a:schemeClr>
              </a:solidFill>
              <a:latin typeface="Arial Narrow" pitchFamily="34" charset="0"/>
            </a:endParaRPr>
          </a:p>
        </p:txBody>
      </p:sp>
      <p:sp>
        <p:nvSpPr>
          <p:cNvPr id="37" name="TextBox 36"/>
          <p:cNvSpPr txBox="1"/>
          <p:nvPr/>
        </p:nvSpPr>
        <p:spPr>
          <a:xfrm>
            <a:off x="1749257" y="5702098"/>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n=582</a:t>
            </a:r>
            <a:endParaRPr lang="en-US" sz="1100" dirty="0">
              <a:solidFill>
                <a:schemeClr val="tx1">
                  <a:lumMod val="50000"/>
                  <a:lumOff val="50000"/>
                </a:schemeClr>
              </a:solidFill>
              <a:latin typeface="Arial Narrow" pitchFamily="34" charset="0"/>
            </a:endParaRPr>
          </a:p>
        </p:txBody>
      </p:sp>
      <p:sp>
        <p:nvSpPr>
          <p:cNvPr id="38" name="Isosceles Triangle 37"/>
          <p:cNvSpPr/>
          <p:nvPr/>
        </p:nvSpPr>
        <p:spPr>
          <a:xfrm rot="10800000">
            <a:off x="5778089" y="244968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5608926" y="561806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rot="10800000">
            <a:off x="4683556" y="3486607"/>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6012175" y="452353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360522" y="6197275"/>
            <a:ext cx="7783478" cy="400110"/>
          </a:xfrm>
          <a:prstGeom prst="rect">
            <a:avLst/>
          </a:prstGeom>
          <a:noFill/>
        </p:spPr>
        <p:txBody>
          <a:bodyPr wrap="square" rtlCol="0">
            <a:spAutoFit/>
          </a:bodyPr>
          <a:lstStyle/>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43" name="TextBox 42"/>
          <p:cNvSpPr txBox="1"/>
          <p:nvPr/>
        </p:nvSpPr>
        <p:spPr>
          <a:xfrm rot="10800000" flipV="1">
            <a:off x="1749257" y="1412756"/>
            <a:ext cx="5472664"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 (_____)?</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5"/>
          <p:cNvSpPr txBox="1">
            <a:spLocks noChangeArrowheads="1"/>
          </p:cNvSpPr>
          <p:nvPr/>
        </p:nvSpPr>
        <p:spPr bwMode="auto">
          <a:xfrm>
            <a:off x="1066800" y="381000"/>
            <a:ext cx="7010400" cy="338138"/>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chemeClr val="bg1"/>
                </a:solidFill>
                <a:latin typeface="Arial Narrow" pitchFamily="34" charset="0"/>
              </a:rPr>
              <a:t>Research Design: Younger Prospective Students</a:t>
            </a:r>
          </a:p>
        </p:txBody>
      </p:sp>
      <p:sp>
        <p:nvSpPr>
          <p:cNvPr id="13321" name="Text Box 7"/>
          <p:cNvSpPr txBox="1">
            <a:spLocks noChangeArrowheads="1"/>
          </p:cNvSpPr>
          <p:nvPr/>
        </p:nvSpPr>
        <p:spPr bwMode="auto">
          <a:xfrm>
            <a:off x="251475" y="1021255"/>
            <a:ext cx="8698657" cy="2215991"/>
          </a:xfrm>
          <a:prstGeom prst="rect">
            <a:avLst/>
          </a:prstGeom>
          <a:noFill/>
          <a:ln w="9525">
            <a:noFill/>
            <a:miter lim="800000"/>
            <a:headEnd/>
            <a:tailEnd/>
          </a:ln>
        </p:spPr>
        <p:txBody>
          <a:bodyPr wrap="square">
            <a:spAutoFit/>
          </a:bodyPr>
          <a:lstStyle/>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Sample</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Approximately an equal number of interviews were completed in four geographic areas, defined as </a:t>
            </a:r>
            <a:r>
              <a:rPr lang="en-US" sz="1600" dirty="0" smtClean="0">
                <a:solidFill>
                  <a:schemeClr val="tx1">
                    <a:lumMod val="50000"/>
                    <a:lumOff val="50000"/>
                  </a:schemeClr>
                </a:solidFill>
                <a:latin typeface="Arial Narrow" pitchFamily="34" charset="0"/>
              </a:rPr>
              <a:t>Urban</a:t>
            </a:r>
            <a:r>
              <a:rPr lang="en-US" sz="1600" dirty="0">
                <a:solidFill>
                  <a:schemeClr val="tx1">
                    <a:lumMod val="50000"/>
                    <a:lumOff val="50000"/>
                  </a:schemeClr>
                </a:solidFill>
                <a:latin typeface="Arial Narrow" pitchFamily="34" charset="0"/>
              </a:rPr>
              <a:t>, </a:t>
            </a:r>
            <a:r>
              <a:rPr lang="en-US" sz="1600" dirty="0" smtClean="0">
                <a:solidFill>
                  <a:schemeClr val="tx1">
                    <a:lumMod val="50000"/>
                    <a:lumOff val="50000"/>
                  </a:schemeClr>
                </a:solidFill>
                <a:latin typeface="Arial Narrow" pitchFamily="34" charset="0"/>
              </a:rPr>
              <a:t>East</a:t>
            </a:r>
            <a:r>
              <a:rPr lang="en-US" sz="1600" dirty="0">
                <a:solidFill>
                  <a:schemeClr val="tx1">
                    <a:lumMod val="50000"/>
                    <a:lumOff val="50000"/>
                  </a:schemeClr>
                </a:solidFill>
                <a:latin typeface="Arial Narrow" pitchFamily="34" charset="0"/>
              </a:rPr>
              <a:t>, </a:t>
            </a:r>
            <a:r>
              <a:rPr lang="en-US" sz="1600" dirty="0" smtClean="0">
                <a:solidFill>
                  <a:schemeClr val="tx1">
                    <a:lumMod val="50000"/>
                    <a:lumOff val="50000"/>
                  </a:schemeClr>
                </a:solidFill>
                <a:latin typeface="Arial Narrow" pitchFamily="34" charset="0"/>
              </a:rPr>
              <a:t>Central </a:t>
            </a:r>
            <a:r>
              <a:rPr lang="en-US" sz="1600" dirty="0">
                <a:solidFill>
                  <a:schemeClr val="tx1">
                    <a:lumMod val="50000"/>
                    <a:lumOff val="50000"/>
                  </a:schemeClr>
                </a:solidFill>
                <a:latin typeface="Arial Narrow" pitchFamily="34" charset="0"/>
              </a:rPr>
              <a:t>and </a:t>
            </a:r>
            <a:r>
              <a:rPr lang="en-US" sz="1600" dirty="0" smtClean="0">
                <a:solidFill>
                  <a:schemeClr val="tx1">
                    <a:lumMod val="50000"/>
                    <a:lumOff val="50000"/>
                  </a:schemeClr>
                </a:solidFill>
                <a:latin typeface="Arial Narrow" pitchFamily="34" charset="0"/>
              </a:rPr>
              <a:t>West</a:t>
            </a:r>
            <a:r>
              <a:rPr lang="en-US" sz="1600" dirty="0">
                <a:solidFill>
                  <a:schemeClr val="tx1">
                    <a:lumMod val="50000"/>
                    <a:lumOff val="50000"/>
                  </a:schemeClr>
                </a:solidFill>
                <a:latin typeface="Arial Narrow" pitchFamily="34" charset="0"/>
              </a:rPr>
              <a:t>. </a:t>
            </a:r>
            <a:r>
              <a:rPr lang="en-US" sz="1600" dirty="0" smtClean="0">
                <a:solidFill>
                  <a:schemeClr val="tx1">
                    <a:lumMod val="50000"/>
                    <a:lumOff val="50000"/>
                  </a:schemeClr>
                </a:solidFill>
                <a:latin typeface="Arial Narrow" pitchFamily="34" charset="0"/>
              </a:rPr>
              <a:t> Total </a:t>
            </a:r>
            <a:r>
              <a:rPr lang="en-US" sz="1600" dirty="0">
                <a:solidFill>
                  <a:schemeClr val="tx1">
                    <a:lumMod val="50000"/>
                    <a:lumOff val="50000"/>
                  </a:schemeClr>
                </a:solidFill>
                <a:latin typeface="Arial Narrow" pitchFamily="34" charset="0"/>
              </a:rPr>
              <a:t>results were weighted to reflect the correct proportion by population.</a:t>
            </a:r>
          </a:p>
          <a:p>
            <a:pPr algn="l" eaLnBrk="0" hangingPunct="0">
              <a:tabLst>
                <a:tab pos="173038" algn="l"/>
                <a:tab pos="346075" algn="l"/>
              </a:tabLst>
              <a:defRPr/>
            </a:pPr>
            <a:endParaRPr lang="en-US" sz="1600" dirty="0" smtClean="0">
              <a:solidFill>
                <a:schemeClr val="tx1">
                  <a:lumMod val="50000"/>
                  <a:lumOff val="50000"/>
                </a:schemeClr>
              </a:solidFill>
              <a:latin typeface="Arial Narrow" pitchFamily="34" charset="0"/>
            </a:endParaRPr>
          </a:p>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Reporting/Graphics</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The percents shown on the graphs are based on those who had a response to the question.</a:t>
            </a: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A         on the graphs indicates a discernibly statistical difference from the corresponding segment at the 90 percent confidence level</a:t>
            </a:r>
            <a:r>
              <a:rPr lang="en-US" sz="1600" dirty="0" smtClean="0">
                <a:solidFill>
                  <a:schemeClr val="tx1">
                    <a:lumMod val="50000"/>
                    <a:lumOff val="50000"/>
                  </a:schemeClr>
                </a:solidFill>
                <a:latin typeface="Arial Narrow" pitchFamily="34" charset="0"/>
              </a:rPr>
              <a:t>.</a:t>
            </a:r>
            <a:endParaRPr lang="en-US" sz="1600" dirty="0">
              <a:solidFill>
                <a:schemeClr val="tx1">
                  <a:lumMod val="50000"/>
                  <a:lumOff val="50000"/>
                </a:schemeClr>
              </a:solidFill>
              <a:latin typeface="Arial Narrow" pitchFamily="34" charset="0"/>
            </a:endParaRPr>
          </a:p>
        </p:txBody>
      </p:sp>
      <p:grpSp>
        <p:nvGrpSpPr>
          <p:cNvPr id="6" name="Group 5"/>
          <p:cNvGrpSpPr/>
          <p:nvPr/>
        </p:nvGrpSpPr>
        <p:grpSpPr>
          <a:xfrm>
            <a:off x="539510" y="2738630"/>
            <a:ext cx="244475" cy="114300"/>
            <a:chOff x="539510" y="6137443"/>
            <a:chExt cx="244475" cy="114300"/>
          </a:xfrm>
        </p:grpSpPr>
        <p:sp>
          <p:nvSpPr>
            <p:cNvPr id="17" name="Isosceles Triangle 16"/>
            <p:cNvSpPr/>
            <p:nvPr/>
          </p:nvSpPr>
          <p:spPr>
            <a:xfrm rot="10800000">
              <a:off x="664923" y="6137443"/>
              <a:ext cx="119062"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Isosceles Triangle 17"/>
            <p:cNvSpPr/>
            <p:nvPr/>
          </p:nvSpPr>
          <p:spPr>
            <a:xfrm>
              <a:off x="539510" y="6137443"/>
              <a:ext cx="119063"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848592" y="1931218"/>
          <a:ext cx="8295408" cy="86410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70304" y="2219253"/>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n=550</a:t>
            </a:r>
            <a:endParaRPr lang="en-US" sz="1100" dirty="0">
              <a:solidFill>
                <a:schemeClr val="tx1">
                  <a:lumMod val="50000"/>
                  <a:lumOff val="50000"/>
                </a:schemeClr>
              </a:solidFill>
              <a:latin typeface="Arial Narrow" pitchFamily="34" charset="0"/>
            </a:endParaRPr>
          </a:p>
        </p:txBody>
      </p:sp>
      <p:sp>
        <p:nvSpPr>
          <p:cNvPr id="21" name="Text Box 3"/>
          <p:cNvSpPr txBox="1">
            <a:spLocks noChangeArrowheads="1"/>
          </p:cNvSpPr>
          <p:nvPr/>
        </p:nvSpPr>
        <p:spPr bwMode="auto">
          <a:xfrm>
            <a:off x="445343" y="2104039"/>
            <a:ext cx="1403615" cy="64633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educational opportunities and courses of use</a:t>
            </a:r>
          </a:p>
        </p:txBody>
      </p:sp>
      <p:sp>
        <p:nvSpPr>
          <p:cNvPr id="22" name="TextBox 21"/>
          <p:cNvSpPr txBox="1"/>
          <p:nvPr/>
        </p:nvSpPr>
        <p:spPr>
          <a:xfrm rot="10800000" flipV="1">
            <a:off x="918970" y="779079"/>
            <a:ext cx="7397485"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Other less dramatic changes - but lower nonetheless - were perceptions of KCTCS Colleges as less useful and known less for their academics.</a:t>
            </a:r>
          </a:p>
        </p:txBody>
      </p:sp>
      <p:sp>
        <p:nvSpPr>
          <p:cNvPr id="23" name="TextBox 22"/>
          <p:cNvSpPr txBox="1"/>
          <p:nvPr/>
        </p:nvSpPr>
        <p:spPr>
          <a:xfrm rot="10800000" flipV="1">
            <a:off x="424297" y="375829"/>
            <a:ext cx="783455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Associations Key Changes Among Those Aware Of The 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 </a:t>
            </a:r>
            <a:endParaRPr lang="en-US" sz="1600" b="1" dirty="0">
              <a:solidFill>
                <a:schemeClr val="bg1"/>
              </a:solidFill>
              <a:latin typeface="Arial Narrow" pitchFamily="34" charset="0"/>
            </a:endParaRPr>
          </a:p>
        </p:txBody>
      </p:sp>
      <p:graphicFrame>
        <p:nvGraphicFramePr>
          <p:cNvPr id="10" name="Chart 9"/>
          <p:cNvGraphicFramePr/>
          <p:nvPr/>
        </p:nvGraphicFramePr>
        <p:xfrm>
          <a:off x="769938" y="3083358"/>
          <a:ext cx="8295408" cy="92171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424296" y="3255370"/>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a good academic reputation</a:t>
            </a:r>
          </a:p>
        </p:txBody>
      </p:sp>
      <p:graphicFrame>
        <p:nvGraphicFramePr>
          <p:cNvPr id="14" name="Chart 13"/>
          <p:cNvGraphicFramePr/>
          <p:nvPr/>
        </p:nvGraphicFramePr>
        <p:xfrm>
          <a:off x="654724" y="4177891"/>
          <a:ext cx="8295408" cy="97931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Box 3"/>
          <p:cNvSpPr txBox="1">
            <a:spLocks noChangeArrowheads="1"/>
          </p:cNvSpPr>
          <p:nvPr/>
        </p:nvSpPr>
        <p:spPr bwMode="auto">
          <a:xfrm>
            <a:off x="424296" y="4293105"/>
            <a:ext cx="1403615" cy="64633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Provides course credits that are easy to transfer</a:t>
            </a:r>
          </a:p>
        </p:txBody>
      </p:sp>
      <p:sp>
        <p:nvSpPr>
          <p:cNvPr id="25" name="Text Box 3"/>
          <p:cNvSpPr txBox="1">
            <a:spLocks noChangeArrowheads="1"/>
          </p:cNvSpPr>
          <p:nvPr/>
        </p:nvSpPr>
        <p:spPr bwMode="auto">
          <a:xfrm>
            <a:off x="5703093" y="2334467"/>
            <a:ext cx="539510"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(-8)</a:t>
            </a:r>
          </a:p>
        </p:txBody>
      </p:sp>
      <p:sp>
        <p:nvSpPr>
          <p:cNvPr id="26" name="Text Box 3"/>
          <p:cNvSpPr txBox="1">
            <a:spLocks noChangeArrowheads="1"/>
          </p:cNvSpPr>
          <p:nvPr/>
        </p:nvSpPr>
        <p:spPr bwMode="auto">
          <a:xfrm>
            <a:off x="4781381" y="3486607"/>
            <a:ext cx="539510"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(-8)</a:t>
            </a:r>
          </a:p>
        </p:txBody>
      </p:sp>
      <p:sp>
        <p:nvSpPr>
          <p:cNvPr id="27" name="Text Box 3"/>
          <p:cNvSpPr txBox="1">
            <a:spLocks noChangeArrowheads="1"/>
          </p:cNvSpPr>
          <p:nvPr/>
        </p:nvSpPr>
        <p:spPr bwMode="auto">
          <a:xfrm>
            <a:off x="5724140" y="4638747"/>
            <a:ext cx="539510"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(-7)</a:t>
            </a:r>
          </a:p>
        </p:txBody>
      </p:sp>
      <p:sp>
        <p:nvSpPr>
          <p:cNvPr id="20" name="TextBox 19"/>
          <p:cNvSpPr txBox="1"/>
          <p:nvPr/>
        </p:nvSpPr>
        <p:spPr>
          <a:xfrm>
            <a:off x="1770304" y="2564895"/>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n=641</a:t>
            </a:r>
            <a:endParaRPr lang="en-US" sz="1100" dirty="0">
              <a:solidFill>
                <a:schemeClr val="tx1">
                  <a:lumMod val="50000"/>
                  <a:lumOff val="50000"/>
                </a:schemeClr>
              </a:solidFill>
              <a:latin typeface="Arial Narrow" pitchFamily="34" charset="0"/>
            </a:endParaRPr>
          </a:p>
        </p:txBody>
      </p:sp>
      <p:sp>
        <p:nvSpPr>
          <p:cNvPr id="29" name="TextBox 28"/>
          <p:cNvSpPr txBox="1"/>
          <p:nvPr/>
        </p:nvSpPr>
        <p:spPr>
          <a:xfrm>
            <a:off x="1770304" y="3282604"/>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n=550</a:t>
            </a:r>
            <a:endParaRPr lang="en-US" sz="1100" dirty="0">
              <a:solidFill>
                <a:schemeClr val="tx1">
                  <a:lumMod val="50000"/>
                  <a:lumOff val="50000"/>
                </a:schemeClr>
              </a:solidFill>
              <a:latin typeface="Arial Narrow" pitchFamily="34" charset="0"/>
            </a:endParaRPr>
          </a:p>
        </p:txBody>
      </p:sp>
      <p:sp>
        <p:nvSpPr>
          <p:cNvPr id="30" name="TextBox 29"/>
          <p:cNvSpPr txBox="1"/>
          <p:nvPr/>
        </p:nvSpPr>
        <p:spPr>
          <a:xfrm>
            <a:off x="1749257" y="3717035"/>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n=626</a:t>
            </a:r>
            <a:endParaRPr lang="en-US" sz="1100" dirty="0">
              <a:solidFill>
                <a:schemeClr val="tx1">
                  <a:lumMod val="50000"/>
                  <a:lumOff val="50000"/>
                </a:schemeClr>
              </a:solidFill>
              <a:latin typeface="Arial Narrow" pitchFamily="34" charset="0"/>
            </a:endParaRPr>
          </a:p>
        </p:txBody>
      </p:sp>
      <p:sp>
        <p:nvSpPr>
          <p:cNvPr id="31" name="TextBox 30"/>
          <p:cNvSpPr txBox="1"/>
          <p:nvPr/>
        </p:nvSpPr>
        <p:spPr>
          <a:xfrm>
            <a:off x="1770304" y="4408319"/>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n=499</a:t>
            </a:r>
            <a:endParaRPr lang="en-US" sz="1100" dirty="0">
              <a:solidFill>
                <a:schemeClr val="tx1">
                  <a:lumMod val="50000"/>
                  <a:lumOff val="50000"/>
                </a:schemeClr>
              </a:solidFill>
              <a:latin typeface="Arial Narrow" pitchFamily="34" charset="0"/>
            </a:endParaRPr>
          </a:p>
        </p:txBody>
      </p:sp>
      <p:sp>
        <p:nvSpPr>
          <p:cNvPr id="32" name="TextBox 31"/>
          <p:cNvSpPr txBox="1"/>
          <p:nvPr/>
        </p:nvSpPr>
        <p:spPr>
          <a:xfrm>
            <a:off x="1770304" y="4811568"/>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n=611</a:t>
            </a:r>
            <a:endParaRPr lang="en-US" sz="1100" dirty="0">
              <a:solidFill>
                <a:schemeClr val="tx1">
                  <a:lumMod val="50000"/>
                  <a:lumOff val="50000"/>
                </a:schemeClr>
              </a:solidFill>
              <a:latin typeface="Arial Narrow" pitchFamily="34" charset="0"/>
            </a:endParaRPr>
          </a:p>
        </p:txBody>
      </p:sp>
      <p:graphicFrame>
        <p:nvGraphicFramePr>
          <p:cNvPr id="33" name="Chart 32"/>
          <p:cNvGraphicFramePr/>
          <p:nvPr/>
        </p:nvGraphicFramePr>
        <p:xfrm>
          <a:off x="769938" y="5387638"/>
          <a:ext cx="8295408" cy="921712"/>
        </p:xfrm>
        <a:graphic>
          <a:graphicData uri="http://schemas.openxmlformats.org/drawingml/2006/chart">
            <c:chart xmlns:c="http://schemas.openxmlformats.org/drawingml/2006/chart" xmlns:r="http://schemas.openxmlformats.org/officeDocument/2006/relationships" r:id="rId6"/>
          </a:graphicData>
        </a:graphic>
      </p:graphicFrame>
      <p:sp>
        <p:nvSpPr>
          <p:cNvPr id="37" name="TextBox 36"/>
          <p:cNvSpPr txBox="1"/>
          <p:nvPr/>
        </p:nvSpPr>
        <p:spPr>
          <a:xfrm>
            <a:off x="1749257" y="5586884"/>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n=545</a:t>
            </a:r>
            <a:endParaRPr lang="en-US" sz="1100" dirty="0">
              <a:solidFill>
                <a:schemeClr val="tx1">
                  <a:lumMod val="50000"/>
                  <a:lumOff val="50000"/>
                </a:schemeClr>
              </a:solidFill>
              <a:latin typeface="Arial Narrow" pitchFamily="34" charset="0"/>
            </a:endParaRPr>
          </a:p>
        </p:txBody>
      </p:sp>
      <p:sp>
        <p:nvSpPr>
          <p:cNvPr id="38" name="TextBox 37"/>
          <p:cNvSpPr txBox="1"/>
          <p:nvPr/>
        </p:nvSpPr>
        <p:spPr>
          <a:xfrm>
            <a:off x="1749257" y="5990133"/>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n=609</a:t>
            </a:r>
            <a:endParaRPr lang="en-US" sz="1100" dirty="0">
              <a:solidFill>
                <a:schemeClr val="tx1">
                  <a:lumMod val="50000"/>
                  <a:lumOff val="50000"/>
                </a:schemeClr>
              </a:solidFill>
              <a:latin typeface="Arial Narrow" pitchFamily="34" charset="0"/>
            </a:endParaRPr>
          </a:p>
        </p:txBody>
      </p:sp>
      <p:sp>
        <p:nvSpPr>
          <p:cNvPr id="41" name="Text Box 3"/>
          <p:cNvSpPr txBox="1">
            <a:spLocks noChangeArrowheads="1"/>
          </p:cNvSpPr>
          <p:nvPr/>
        </p:nvSpPr>
        <p:spPr bwMode="auto">
          <a:xfrm>
            <a:off x="5090463" y="5767197"/>
            <a:ext cx="539510"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(-5)</a:t>
            </a:r>
          </a:p>
        </p:txBody>
      </p:sp>
      <p:sp>
        <p:nvSpPr>
          <p:cNvPr id="42" name="Text Box 3"/>
          <p:cNvSpPr txBox="1">
            <a:spLocks noChangeArrowheads="1"/>
          </p:cNvSpPr>
          <p:nvPr/>
        </p:nvSpPr>
        <p:spPr bwMode="auto">
          <a:xfrm>
            <a:off x="424296" y="5502852"/>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modern up-to-date campus</a:t>
            </a:r>
          </a:p>
        </p:txBody>
      </p:sp>
      <p:sp>
        <p:nvSpPr>
          <p:cNvPr id="43" name="Isosceles Triangle 42"/>
          <p:cNvSpPr/>
          <p:nvPr/>
        </p:nvSpPr>
        <p:spPr>
          <a:xfrm rot="10800000">
            <a:off x="6123731" y="244968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5205677" y="360182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0800000">
            <a:off x="6184996" y="475396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0800000">
            <a:off x="5551319" y="590610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360522" y="6197275"/>
            <a:ext cx="7783478" cy="400110"/>
          </a:xfrm>
          <a:prstGeom prst="rect">
            <a:avLst/>
          </a:prstGeom>
          <a:noFill/>
        </p:spPr>
        <p:txBody>
          <a:bodyPr wrap="square" rtlCol="0">
            <a:spAutoFit/>
          </a:bodyPr>
          <a:lstStyle/>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36" name="TextBox 35"/>
          <p:cNvSpPr txBox="1"/>
          <p:nvPr/>
        </p:nvSpPr>
        <p:spPr>
          <a:xfrm rot="10800000" flipV="1">
            <a:off x="1749257" y="1412756"/>
            <a:ext cx="5472664"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 (_____)?</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2934" y="613652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n=633</a:t>
            </a:r>
            <a:endParaRPr lang="en-US" sz="1200" dirty="0">
              <a:solidFill>
                <a:schemeClr val="tx1">
                  <a:lumMod val="50000"/>
                  <a:lumOff val="50000"/>
                </a:schemeClr>
              </a:solidFill>
              <a:latin typeface="Arial Narrow" pitchFamily="34" charset="0"/>
            </a:endParaRPr>
          </a:p>
        </p:txBody>
      </p:sp>
      <p:graphicFrame>
        <p:nvGraphicFramePr>
          <p:cNvPr id="19" name="Chart 18"/>
          <p:cNvGraphicFramePr/>
          <p:nvPr/>
        </p:nvGraphicFramePr>
        <p:xfrm>
          <a:off x="136260" y="2680109"/>
          <a:ext cx="3283599" cy="351402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0800000" flipV="1">
            <a:off x="539510" y="894293"/>
            <a:ext cx="8122587"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There was no surprise that brand consideration was also down given the changes in image.  The  most dramatic and problematic difference was in the Urban areas.</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366690" y="375829"/>
            <a:ext cx="794976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Consideration Among Those Extremely/Very/Somewhat Likely to Go To College</a:t>
            </a:r>
            <a:endParaRPr lang="en-US" sz="1600" b="1" dirty="0">
              <a:solidFill>
                <a:schemeClr val="bg1"/>
              </a:solidFill>
              <a:latin typeface="Arial Narrow" pitchFamily="34" charset="0"/>
            </a:endParaRPr>
          </a:p>
        </p:txBody>
      </p:sp>
      <p:graphicFrame>
        <p:nvGraphicFramePr>
          <p:cNvPr id="7" name="Chart 6"/>
          <p:cNvGraphicFramePr/>
          <p:nvPr/>
        </p:nvGraphicFramePr>
        <p:xfrm>
          <a:off x="4456786" y="2564894"/>
          <a:ext cx="1901031" cy="1497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6991494" y="2564895"/>
          <a:ext cx="1901031" cy="14977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6991494" y="4696354"/>
          <a:ext cx="1901031" cy="14977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nvGraphicFramePr>
        <p:xfrm>
          <a:off x="4514393" y="4753961"/>
          <a:ext cx="1901031" cy="1497783"/>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 Box 3"/>
          <p:cNvSpPr txBox="1">
            <a:spLocks noChangeArrowheads="1"/>
          </p:cNvSpPr>
          <p:nvPr/>
        </p:nvSpPr>
        <p:spPr bwMode="auto">
          <a:xfrm>
            <a:off x="5263518" y="2425991"/>
            <a:ext cx="63344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West</a:t>
            </a:r>
          </a:p>
        </p:txBody>
      </p:sp>
      <p:sp>
        <p:nvSpPr>
          <p:cNvPr id="12" name="Text Box 3"/>
          <p:cNvSpPr txBox="1">
            <a:spLocks noChangeArrowheads="1"/>
          </p:cNvSpPr>
          <p:nvPr/>
        </p:nvSpPr>
        <p:spPr bwMode="auto">
          <a:xfrm>
            <a:off x="5205677" y="4615057"/>
            <a:ext cx="837089"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Central</a:t>
            </a:r>
          </a:p>
        </p:txBody>
      </p:sp>
      <p:sp>
        <p:nvSpPr>
          <p:cNvPr id="13" name="Text Box 3"/>
          <p:cNvSpPr txBox="1">
            <a:spLocks noChangeArrowheads="1"/>
          </p:cNvSpPr>
          <p:nvPr/>
        </p:nvSpPr>
        <p:spPr bwMode="auto">
          <a:xfrm>
            <a:off x="7788645" y="2425991"/>
            <a:ext cx="58541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East</a:t>
            </a:r>
          </a:p>
        </p:txBody>
      </p:sp>
      <p:sp>
        <p:nvSpPr>
          <p:cNvPr id="14" name="Text Box 3"/>
          <p:cNvSpPr txBox="1">
            <a:spLocks noChangeArrowheads="1"/>
          </p:cNvSpPr>
          <p:nvPr/>
        </p:nvSpPr>
        <p:spPr bwMode="auto">
          <a:xfrm>
            <a:off x="7757986" y="4672664"/>
            <a:ext cx="731290"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65000"/>
                  </a:schemeClr>
                </a:solidFill>
                <a:latin typeface="Arial Narrow" pitchFamily="34" charset="0"/>
              </a:rPr>
              <a:t>Urban</a:t>
            </a:r>
          </a:p>
        </p:txBody>
      </p:sp>
      <p:sp>
        <p:nvSpPr>
          <p:cNvPr id="15" name="TextBox 14"/>
          <p:cNvSpPr txBox="1"/>
          <p:nvPr/>
        </p:nvSpPr>
        <p:spPr>
          <a:xfrm>
            <a:off x="1000366" y="613652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n=725</a:t>
            </a:r>
            <a:endParaRPr lang="en-US" sz="1200" dirty="0">
              <a:solidFill>
                <a:schemeClr val="tx1">
                  <a:lumMod val="50000"/>
                  <a:lumOff val="50000"/>
                </a:schemeClr>
              </a:solidFill>
              <a:latin typeface="Arial Narrow" pitchFamily="34" charset="0"/>
            </a:endParaRPr>
          </a:p>
        </p:txBody>
      </p:sp>
      <p:sp>
        <p:nvSpPr>
          <p:cNvPr id="16" name="TextBox 15"/>
          <p:cNvSpPr txBox="1"/>
          <p:nvPr/>
        </p:nvSpPr>
        <p:spPr>
          <a:xfrm>
            <a:off x="4975249"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n=181</a:t>
            </a:r>
            <a:endParaRPr lang="en-US" sz="1200" dirty="0">
              <a:solidFill>
                <a:schemeClr val="tx1">
                  <a:lumMod val="50000"/>
                  <a:lumOff val="50000"/>
                </a:schemeClr>
              </a:solidFill>
              <a:latin typeface="Arial Narrow" pitchFamily="34" charset="0"/>
            </a:endParaRPr>
          </a:p>
        </p:txBody>
      </p:sp>
      <p:sp>
        <p:nvSpPr>
          <p:cNvPr id="17" name="TextBox 16"/>
          <p:cNvSpPr txBox="1"/>
          <p:nvPr/>
        </p:nvSpPr>
        <p:spPr>
          <a:xfrm>
            <a:off x="4975249" y="6136529"/>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n=186</a:t>
            </a:r>
            <a:endParaRPr lang="en-US" sz="1200" dirty="0">
              <a:solidFill>
                <a:schemeClr val="tx1">
                  <a:lumMod val="50000"/>
                  <a:lumOff val="50000"/>
                </a:schemeClr>
              </a:solidFill>
              <a:latin typeface="Arial Narrow" pitchFamily="34" charset="0"/>
            </a:endParaRPr>
          </a:p>
        </p:txBody>
      </p:sp>
      <p:sp>
        <p:nvSpPr>
          <p:cNvPr id="18" name="TextBox 17"/>
          <p:cNvSpPr txBox="1"/>
          <p:nvPr/>
        </p:nvSpPr>
        <p:spPr>
          <a:xfrm>
            <a:off x="7452350"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n=182</a:t>
            </a:r>
            <a:endParaRPr lang="en-US" sz="1200" dirty="0">
              <a:solidFill>
                <a:schemeClr val="tx1">
                  <a:lumMod val="50000"/>
                  <a:lumOff val="50000"/>
                </a:schemeClr>
              </a:solidFill>
              <a:latin typeface="Arial Narrow" pitchFamily="34" charset="0"/>
            </a:endParaRPr>
          </a:p>
        </p:txBody>
      </p:sp>
      <p:sp>
        <p:nvSpPr>
          <p:cNvPr id="20" name="TextBox 19"/>
          <p:cNvSpPr txBox="1"/>
          <p:nvPr/>
        </p:nvSpPr>
        <p:spPr>
          <a:xfrm>
            <a:off x="7452350" y="6078922"/>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n=176</a:t>
            </a:r>
            <a:endParaRPr lang="en-US" sz="1200" dirty="0">
              <a:solidFill>
                <a:schemeClr val="tx1">
                  <a:lumMod val="50000"/>
                  <a:lumOff val="50000"/>
                </a:schemeClr>
              </a:solidFill>
              <a:latin typeface="Arial Narrow" pitchFamily="34" charset="0"/>
            </a:endParaRPr>
          </a:p>
        </p:txBody>
      </p:sp>
      <p:sp>
        <p:nvSpPr>
          <p:cNvPr id="21" name="Rectangle 20"/>
          <p:cNvSpPr/>
          <p:nvPr/>
        </p:nvSpPr>
        <p:spPr>
          <a:xfrm>
            <a:off x="4456786" y="2392074"/>
            <a:ext cx="1901031" cy="18434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56786" y="4523533"/>
            <a:ext cx="1901031" cy="190103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91494" y="4523533"/>
            <a:ext cx="1901031" cy="190103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91494" y="2392074"/>
            <a:ext cx="1901031" cy="18434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flipV="1">
            <a:off x="1461223" y="1700791"/>
            <a:ext cx="622155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If you did enroll in a university, college or technical trade institute, what is the name of the place you would be most likely to attend?  What are the names of any others you would consider?</a:t>
            </a:r>
            <a:endParaRPr lang="en-US" sz="1200" b="1" i="1" dirty="0">
              <a:solidFill>
                <a:schemeClr val="tx1">
                  <a:lumMod val="50000"/>
                  <a:lumOff val="50000"/>
                </a:schemeClr>
              </a:solidFill>
              <a:latin typeface="Arial Narrow" pitchFamily="34" charset="0"/>
            </a:endParaRPr>
          </a:p>
        </p:txBody>
      </p:sp>
      <p:sp>
        <p:nvSpPr>
          <p:cNvPr id="28" name="TextBox 27"/>
          <p:cNvSpPr txBox="1"/>
          <p:nvPr/>
        </p:nvSpPr>
        <p:spPr>
          <a:xfrm>
            <a:off x="5666533"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n=134</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5724140" y="6136529"/>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n=173</a:t>
            </a:r>
            <a:endParaRPr lang="en-US" sz="1200" dirty="0">
              <a:solidFill>
                <a:schemeClr val="tx1">
                  <a:lumMod val="50000"/>
                  <a:lumOff val="50000"/>
                </a:schemeClr>
              </a:solidFill>
              <a:latin typeface="Arial Narrow" pitchFamily="34" charset="0"/>
            </a:endParaRPr>
          </a:p>
        </p:txBody>
      </p:sp>
      <p:sp>
        <p:nvSpPr>
          <p:cNvPr id="30" name="TextBox 29"/>
          <p:cNvSpPr txBox="1"/>
          <p:nvPr/>
        </p:nvSpPr>
        <p:spPr>
          <a:xfrm>
            <a:off x="8258848"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n=151</a:t>
            </a:r>
            <a:endParaRPr lang="en-US" sz="1200" dirty="0">
              <a:solidFill>
                <a:schemeClr val="tx1">
                  <a:lumMod val="50000"/>
                  <a:lumOff val="50000"/>
                </a:schemeClr>
              </a:solidFill>
              <a:latin typeface="Arial Narrow" pitchFamily="34" charset="0"/>
            </a:endParaRPr>
          </a:p>
        </p:txBody>
      </p:sp>
      <p:sp>
        <p:nvSpPr>
          <p:cNvPr id="31" name="TextBox 30"/>
          <p:cNvSpPr txBox="1"/>
          <p:nvPr/>
        </p:nvSpPr>
        <p:spPr>
          <a:xfrm>
            <a:off x="8201241" y="6078922"/>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n=175</a:t>
            </a:r>
            <a:endParaRPr lang="en-US" sz="1200" dirty="0">
              <a:solidFill>
                <a:schemeClr val="tx1">
                  <a:lumMod val="50000"/>
                  <a:lumOff val="50000"/>
                </a:schemeClr>
              </a:solidFill>
              <a:latin typeface="Arial Narrow" pitchFamily="34" charset="0"/>
            </a:endParaRPr>
          </a:p>
        </p:txBody>
      </p:sp>
      <p:sp>
        <p:nvSpPr>
          <p:cNvPr id="32" name="Text Box 3"/>
          <p:cNvSpPr txBox="1">
            <a:spLocks noChangeArrowheads="1"/>
          </p:cNvSpPr>
          <p:nvPr/>
        </p:nvSpPr>
        <p:spPr bwMode="auto">
          <a:xfrm>
            <a:off x="1057973" y="2737716"/>
            <a:ext cx="2246673" cy="52322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1400" b="1" dirty="0" smtClean="0">
                <a:solidFill>
                  <a:schemeClr val="bg1">
                    <a:lumMod val="65000"/>
                  </a:schemeClr>
                </a:solidFill>
                <a:latin typeface="Arial Narrow" pitchFamily="34" charset="0"/>
              </a:rPr>
              <a:t>Percent Likely To Consider A </a:t>
            </a:r>
            <a:r>
              <a:rPr lang="en-US" sz="1400" b="1" u="sng" dirty="0" smtClean="0">
                <a:solidFill>
                  <a:schemeClr val="bg1">
                    <a:lumMod val="65000"/>
                  </a:schemeClr>
                </a:solidFill>
                <a:latin typeface="Arial Narrow" pitchFamily="34" charset="0"/>
              </a:rPr>
              <a:t>KCTCS College</a:t>
            </a:r>
          </a:p>
        </p:txBody>
      </p:sp>
      <p:sp>
        <p:nvSpPr>
          <p:cNvPr id="33" name="Isosceles Triangle 32"/>
          <p:cNvSpPr/>
          <p:nvPr/>
        </p:nvSpPr>
        <p:spPr>
          <a:xfrm rot="10800000">
            <a:off x="2667311" y="452353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5950910" y="515720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800000">
            <a:off x="8428011" y="541621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4159985"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Perceptions on Credit Transfer(s) &amp; Tuition</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000366" y="1585577"/>
            <a:ext cx="720087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Now I’d like you to use excellent, very good, good, fair or poor and tell me how you would rate the KCTCS college closest to you as a place to start college and then transfer credits to a four-year college or university in Kentucky?</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449682"/>
          <a:ext cx="814363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1903"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n=649</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1691650" y="375829"/>
            <a:ext cx="576070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 As A Place To Start And Then Transfer Credits</a:t>
            </a:r>
            <a:endParaRPr lang="en-US" sz="1600" b="1" dirty="0">
              <a:solidFill>
                <a:schemeClr val="bg1"/>
              </a:solidFill>
              <a:latin typeface="Arial Narrow" pitchFamily="34" charset="0"/>
            </a:endParaRPr>
          </a:p>
        </p:txBody>
      </p:sp>
      <p:sp>
        <p:nvSpPr>
          <p:cNvPr id="6" name="TextBox 5"/>
          <p:cNvSpPr txBox="1"/>
          <p:nvPr/>
        </p:nvSpPr>
        <p:spPr>
          <a:xfrm>
            <a:off x="2152506" y="824031"/>
            <a:ext cx="4896595" cy="584775"/>
          </a:xfrm>
          <a:prstGeom prst="rect">
            <a:avLst/>
          </a:prstGeom>
          <a:noFill/>
        </p:spPr>
        <p:txBody>
          <a:bodyPr wrap="square" rtlCol="0">
            <a:spAutoFit/>
          </a:bodyPr>
          <a:lstStyle/>
          <a:p>
            <a:pPr lvl="0" algn="ctr"/>
            <a:r>
              <a:rPr lang="en-US" sz="1600" b="1" i="1" dirty="0" smtClean="0">
                <a:solidFill>
                  <a:schemeClr val="accent4">
                    <a:lumMod val="75000"/>
                  </a:schemeClr>
                </a:solidFill>
                <a:latin typeface="Arial Narrow" pitchFamily="34" charset="0"/>
              </a:rPr>
              <a:t>Over half think a KCTCS College is an excellent or very good place to start college and transfer credits.</a:t>
            </a:r>
            <a:endParaRPr lang="en-US" sz="1600" dirty="0" smtClean="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597117" y="5387638"/>
          <a:ext cx="7604124" cy="806498"/>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rot="10800000" flipV="1">
            <a:off x="1576436" y="1412756"/>
            <a:ext cx="599112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Why do you say that the KCTCS college is a/an excellent, very good, good, fair or poor place to start college and then transfer credits to a four-year college or university in Kentucky?</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7164315"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n=608</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Rationale For Starting And Transferring From KCTCS </a:t>
            </a:r>
            <a:endParaRPr lang="en-US" sz="1600" b="1" dirty="0">
              <a:solidFill>
                <a:schemeClr val="bg1"/>
              </a:solidFill>
              <a:latin typeface="Arial Narrow" pitchFamily="34" charset="0"/>
            </a:endParaRPr>
          </a:p>
        </p:txBody>
      </p:sp>
      <p:graphicFrame>
        <p:nvGraphicFramePr>
          <p:cNvPr id="6" name="Chart 5"/>
          <p:cNvGraphicFramePr/>
          <p:nvPr/>
        </p:nvGraphicFramePr>
        <p:xfrm>
          <a:off x="0" y="2622502"/>
          <a:ext cx="8201241" cy="236188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3"/>
          <p:cNvSpPr txBox="1">
            <a:spLocks noChangeArrowheads="1"/>
          </p:cNvSpPr>
          <p:nvPr/>
        </p:nvSpPr>
        <p:spPr bwMode="auto">
          <a:xfrm>
            <a:off x="3074218" y="2219253"/>
            <a:ext cx="197682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Positive Responses</a:t>
            </a:r>
          </a:p>
        </p:txBody>
      </p:sp>
      <p:sp>
        <p:nvSpPr>
          <p:cNvPr id="10" name="Text Box 3"/>
          <p:cNvSpPr txBox="1">
            <a:spLocks noChangeArrowheads="1"/>
          </p:cNvSpPr>
          <p:nvPr/>
        </p:nvSpPr>
        <p:spPr bwMode="auto">
          <a:xfrm>
            <a:off x="3074218" y="5018306"/>
            <a:ext cx="2039341"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Negative Responses</a:t>
            </a:r>
          </a:p>
        </p:txBody>
      </p:sp>
      <p:sp>
        <p:nvSpPr>
          <p:cNvPr id="9217" name="Rectangle 1"/>
          <p:cNvSpPr>
            <a:spLocks noChangeArrowheads="1"/>
          </p:cNvSpPr>
          <p:nvPr/>
        </p:nvSpPr>
        <p:spPr bwMode="auto">
          <a:xfrm>
            <a:off x="889523" y="836685"/>
            <a:ext cx="736932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600" b="1" i="1" u="none" strike="noStrike" cap="none" normalizeH="0" baseline="0" dirty="0" smtClean="0">
                <a:ln>
                  <a:noFill/>
                </a:ln>
                <a:solidFill>
                  <a:schemeClr val="accent4">
                    <a:lumMod val="75000"/>
                  </a:schemeClr>
                </a:solidFill>
                <a:effectLst/>
                <a:latin typeface="Arial Narrow" pitchFamily="34" charset="0"/>
                <a:ea typeface="Calibri" pitchFamily="34" charset="0"/>
                <a:cs typeface="Times New Roman" pitchFamily="18" charset="0"/>
              </a:rPr>
              <a:t>They said that because it was considered convenient, close to home, affordable and small.</a:t>
            </a:r>
            <a:endParaRPr kumimoji="0" lang="en-US" sz="1600" b="0" i="0" u="none" strike="noStrike" cap="none" normalizeH="0" baseline="0" dirty="0" smtClean="0">
              <a:ln>
                <a:noFill/>
              </a:ln>
              <a:solidFill>
                <a:schemeClr val="accent4">
                  <a:lumMod val="75000"/>
                </a:schemeClr>
              </a:solidFill>
              <a:effectLst/>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749258" y="1412756"/>
            <a:ext cx="576069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what you know or have heard is it very easy, easy, difficult or very difficult to transfer credits from (a KCTCS College) to a four-year college or university in Kentucky?</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4456786" y="5790887"/>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n=676</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654725" y="375829"/>
            <a:ext cx="756756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Ease of Transferring Credits From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Among Those Aware Of 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a:t>
            </a:r>
            <a:endParaRPr lang="en-US" sz="1600" b="1" dirty="0">
              <a:solidFill>
                <a:schemeClr val="bg1"/>
              </a:solidFill>
              <a:latin typeface="Arial Narrow" pitchFamily="34" charset="0"/>
            </a:endParaRPr>
          </a:p>
        </p:txBody>
      </p:sp>
      <p:graphicFrame>
        <p:nvGraphicFramePr>
          <p:cNvPr id="8" name="Chart 7"/>
          <p:cNvGraphicFramePr/>
          <p:nvPr/>
        </p:nvGraphicFramePr>
        <p:xfrm>
          <a:off x="2901397" y="2392074"/>
          <a:ext cx="3744455" cy="37444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46008" y="901380"/>
            <a:ext cx="6509591" cy="338554"/>
          </a:xfrm>
          <a:prstGeom prst="rect">
            <a:avLst/>
          </a:prstGeom>
          <a:noFill/>
        </p:spPr>
        <p:txBody>
          <a:bodyPr wrap="square" rtlCol="0">
            <a:spAutoFit/>
          </a:bodyPr>
          <a:lstStyle/>
          <a:p>
            <a:pPr lvl="0" algn="ctr"/>
            <a:r>
              <a:rPr lang="en-US" sz="1600" b="1" i="1" dirty="0" smtClean="0">
                <a:solidFill>
                  <a:schemeClr val="accent4">
                    <a:lumMod val="75000"/>
                  </a:schemeClr>
                </a:solidFill>
                <a:latin typeface="Arial Narrow" pitchFamily="34" charset="0"/>
              </a:rPr>
              <a:t> The majority thought that the process of transferring credits would be easy.</a:t>
            </a:r>
            <a:endParaRPr lang="en-US" sz="1600" dirty="0" smtClean="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5724140" y="1873611"/>
            <a:ext cx="2822743" cy="28803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Why do you think it  is easier now?</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481903" y="6078922"/>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n=676</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1173188" y="375829"/>
            <a:ext cx="679762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Ease of Transferring Credits From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Among Those Aware Of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a:t>
            </a:r>
            <a:endParaRPr lang="en-US" sz="1600" b="1" dirty="0">
              <a:solidFill>
                <a:schemeClr val="bg1"/>
              </a:solidFill>
              <a:latin typeface="Arial Narrow" pitchFamily="34" charset="0"/>
            </a:endParaRPr>
          </a:p>
        </p:txBody>
      </p:sp>
      <p:graphicFrame>
        <p:nvGraphicFramePr>
          <p:cNvPr id="6" name="Chart 5"/>
          <p:cNvGraphicFramePr/>
          <p:nvPr/>
        </p:nvGraphicFramePr>
        <p:xfrm>
          <a:off x="4226358" y="2276860"/>
          <a:ext cx="5357452" cy="4262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39510" y="2737716"/>
          <a:ext cx="3225992" cy="334120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rot="10800000" flipV="1">
            <a:off x="251474" y="1711016"/>
            <a:ext cx="4032491" cy="830997"/>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To the best of your knowledge, over the past year has it become easier, about the same, or more difficult to get (</a:t>
            </a:r>
            <a:r>
              <a:rPr lang="en-US" sz="1200" b="1" i="1" u="sng" dirty="0" smtClean="0">
                <a:solidFill>
                  <a:schemeClr val="tx1">
                    <a:lumMod val="50000"/>
                    <a:lumOff val="50000"/>
                  </a:schemeClr>
                </a:solidFill>
                <a:latin typeface="Arial Narrow" pitchFamily="34" charset="0"/>
              </a:rPr>
              <a:t>KCTCS College</a:t>
            </a:r>
            <a:r>
              <a:rPr lang="en-US" sz="1200" b="1" i="1" dirty="0" smtClean="0">
                <a:solidFill>
                  <a:schemeClr val="tx1">
                    <a:lumMod val="50000"/>
                    <a:lumOff val="50000"/>
                  </a:schemeClr>
                </a:solidFill>
                <a:latin typeface="Arial Narrow" pitchFamily="34" charset="0"/>
              </a:rPr>
              <a:t>) credits accepted at four-year colleges and universities in Kentucky?</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a:off x="5378498" y="6078922"/>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n=101</a:t>
            </a:r>
            <a:endParaRPr lang="en-US" sz="1200" dirty="0">
              <a:solidFill>
                <a:schemeClr val="tx1">
                  <a:lumMod val="50000"/>
                  <a:lumOff val="50000"/>
                </a:schemeClr>
              </a:solidFill>
              <a:latin typeface="Arial Narrow" pitchFamily="34" charset="0"/>
            </a:endParaRPr>
          </a:p>
        </p:txBody>
      </p:sp>
      <p:sp>
        <p:nvSpPr>
          <p:cNvPr id="5121" name="Rectangle 1"/>
          <p:cNvSpPr>
            <a:spLocks noChangeArrowheads="1"/>
          </p:cNvSpPr>
          <p:nvPr/>
        </p:nvSpPr>
        <p:spPr bwMode="auto">
          <a:xfrm>
            <a:off x="1000366" y="779078"/>
            <a:ext cx="7106707"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600" b="1" i="1" dirty="0" smtClean="0">
                <a:solidFill>
                  <a:schemeClr val="accent4">
                    <a:lumMod val="75000"/>
                  </a:schemeClr>
                </a:solidFill>
                <a:latin typeface="Arial Narrow" pitchFamily="34" charset="0"/>
                <a:ea typeface="Calibri" pitchFamily="34" charset="0"/>
                <a:cs typeface="Times New Roman" pitchFamily="18" charset="0"/>
              </a:rPr>
              <a:t>More people think it has become easier rather than more difficult to transfer credits. They thought the four-year colleges, and the two-year institutions were making that happen.  They seemed oblivious to the new legislation on the topic.</a:t>
            </a:r>
            <a:endParaRPr lang="en-US" sz="1600" b="1" i="1" dirty="0" smtClean="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4133183"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Attitudes and Behaviors Toward Education</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325328" y="1677099"/>
            <a:ext cx="4723774" cy="276999"/>
          </a:xfrm>
          <a:prstGeom prst="rect">
            <a:avLst/>
          </a:prstGeom>
          <a:noFill/>
          <a:ln>
            <a:solidFill>
              <a:schemeClr val="accent3">
                <a:lumMod val="75000"/>
              </a:schemeClr>
            </a:solidFill>
          </a:ln>
        </p:spPr>
        <p:txBody>
          <a:bodyPr wrap="square" rtlCol="0">
            <a:spAutoFit/>
          </a:bodyPr>
          <a:lstStyle/>
          <a:p>
            <a:pPr algn="ctr"/>
            <a:r>
              <a:rPr lang="en-US" sz="1200" b="1" dirty="0" smtClean="0">
                <a:solidFill>
                  <a:schemeClr val="tx1">
                    <a:lumMod val="50000"/>
                    <a:lumOff val="50000"/>
                  </a:schemeClr>
                </a:solidFill>
                <a:latin typeface="Arial Narrow" pitchFamily="34" charset="0"/>
              </a:rPr>
              <a:t>To begin, let me confirm, are you a  Junior or Senior in High School?</a:t>
            </a:r>
          </a:p>
        </p:txBody>
      </p:sp>
      <p:graphicFrame>
        <p:nvGraphicFramePr>
          <p:cNvPr id="11" name="Chart 10"/>
          <p:cNvGraphicFramePr/>
          <p:nvPr/>
        </p:nvGraphicFramePr>
        <p:xfrm>
          <a:off x="1772780" y="2276860"/>
          <a:ext cx="6740019" cy="4205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2152506" y="318222"/>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sp>
        <p:nvSpPr>
          <p:cNvPr id="6" name="TextBox 5"/>
          <p:cNvSpPr txBox="1"/>
          <p:nvPr/>
        </p:nvSpPr>
        <p:spPr>
          <a:xfrm>
            <a:off x="1288401" y="6136529"/>
            <a:ext cx="1382568"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n=802</a:t>
            </a:r>
          </a:p>
          <a:p>
            <a:r>
              <a:rPr lang="en-US" sz="1200" dirty="0" smtClean="0">
                <a:solidFill>
                  <a:schemeClr val="tx1">
                    <a:lumMod val="50000"/>
                    <a:lumOff val="50000"/>
                  </a:schemeClr>
                </a:solidFill>
                <a:latin typeface="Arial Narrow" pitchFamily="34" charset="0"/>
              </a:rPr>
              <a:t>Now n=740</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rot="10800000" flipV="1">
            <a:off x="424297" y="696970"/>
            <a:ext cx="8295407" cy="830997"/>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More juniors than seniors were interviewed this year than last.  In both years however, the percentage was in the 60-40 range, and attitudes and perceptions varied little between the two groups.  Approximately the same number of males and females were interviewed both years.</a:t>
            </a:r>
          </a:p>
        </p:txBody>
      </p:sp>
      <p:sp>
        <p:nvSpPr>
          <p:cNvPr id="8" name="Isosceles Triangle 7"/>
          <p:cNvSpPr/>
          <p:nvPr/>
        </p:nvSpPr>
        <p:spPr>
          <a:xfrm rot="10800000">
            <a:off x="5320891" y="342900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394743" y="273771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8"/>
          <p:cNvSpPr txBox="1">
            <a:spLocks noChangeArrowheads="1"/>
          </p:cNvSpPr>
          <p:nvPr/>
        </p:nvSpPr>
        <p:spPr bwMode="auto">
          <a:xfrm>
            <a:off x="870408" y="2737716"/>
            <a:ext cx="1017587" cy="457200"/>
          </a:xfrm>
          <a:prstGeom prst="rect">
            <a:avLst/>
          </a:prstGeom>
          <a:noFill/>
          <a:ln w="9525">
            <a:noFill/>
            <a:miter lim="800000"/>
            <a:headEnd/>
            <a:tailEnd/>
          </a:ln>
        </p:spPr>
        <p:txBody>
          <a:bodyPr>
            <a:spAutoFit/>
          </a:bodyPr>
          <a:lstStyle/>
          <a:p>
            <a:r>
              <a:rPr lang="en-US" sz="1200" b="1" dirty="0">
                <a:solidFill>
                  <a:schemeClr val="tx1">
                    <a:lumMod val="50000"/>
                    <a:lumOff val="50000"/>
                  </a:schemeClr>
                </a:solidFill>
                <a:latin typeface="Arial Narrow" pitchFamily="34" charset="0"/>
              </a:rPr>
              <a:t>Year In</a:t>
            </a:r>
          </a:p>
          <a:p>
            <a:r>
              <a:rPr lang="en-US" sz="1200" b="1" dirty="0">
                <a:solidFill>
                  <a:schemeClr val="tx1">
                    <a:lumMod val="50000"/>
                    <a:lumOff val="50000"/>
                  </a:schemeClr>
                </a:solidFill>
                <a:latin typeface="Arial Narrow" pitchFamily="34" charset="0"/>
              </a:rPr>
              <a:t>High School</a:t>
            </a:r>
          </a:p>
        </p:txBody>
      </p:sp>
      <p:sp>
        <p:nvSpPr>
          <p:cNvPr id="15" name="Text Box 13"/>
          <p:cNvSpPr txBox="1">
            <a:spLocks noChangeArrowheads="1"/>
          </p:cNvSpPr>
          <p:nvPr/>
        </p:nvSpPr>
        <p:spPr bwMode="auto">
          <a:xfrm>
            <a:off x="827545" y="4642403"/>
            <a:ext cx="1017588" cy="276999"/>
          </a:xfrm>
          <a:prstGeom prst="rect">
            <a:avLst/>
          </a:prstGeom>
          <a:noFill/>
          <a:ln w="9525">
            <a:noFill/>
            <a:miter lim="800000"/>
            <a:headEnd/>
            <a:tailEnd/>
          </a:ln>
        </p:spPr>
        <p:txBody>
          <a:bodyPr>
            <a:spAutoFit/>
          </a:bodyPr>
          <a:lstStyle/>
          <a:p>
            <a:r>
              <a:rPr lang="en-US" sz="1200" b="1" dirty="0" smtClean="0">
                <a:solidFill>
                  <a:schemeClr val="tx1">
                    <a:lumMod val="50000"/>
                    <a:lumOff val="50000"/>
                  </a:schemeClr>
                </a:solidFill>
                <a:latin typeface="Arial Narrow" pitchFamily="34" charset="0"/>
              </a:rPr>
              <a:t>Gender</a:t>
            </a:r>
            <a:endParaRPr lang="en-US" sz="1200" b="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654724" y="1515314"/>
            <a:ext cx="8007371" cy="646331"/>
          </a:xfrm>
          <a:prstGeom prst="rect">
            <a:avLst/>
          </a:prstGeom>
          <a:noFill/>
          <a:ln>
            <a:solidFill>
              <a:schemeClr val="accent3">
                <a:lumMod val="75000"/>
              </a:schemeClr>
            </a:solidFill>
          </a:ln>
        </p:spPr>
        <p:txBody>
          <a:bodyPr wrap="square" rtlCol="0">
            <a:spAutoFit/>
          </a:bodyPr>
          <a:lstStyle/>
          <a:p>
            <a:pPr algn="ctr"/>
            <a:r>
              <a:rPr lang="en-US" sz="1200" b="1" dirty="0" smtClean="0">
                <a:solidFill>
                  <a:schemeClr val="tx1">
                    <a:lumMod val="50000"/>
                    <a:lumOff val="50000"/>
                  </a:schemeClr>
                </a:solidFill>
                <a:latin typeface="Arial Narrow" pitchFamily="34" charset="0"/>
              </a:rPr>
              <a:t>Are you Caucasian, African American, Native American, Hispanic or Latino, Pacific Islander, Asian or Oriental, or some other race?</a:t>
            </a:r>
          </a:p>
          <a:p>
            <a:pPr algn="ctr"/>
            <a:endParaRPr lang="en-US" sz="1200" b="1" dirty="0" smtClean="0">
              <a:solidFill>
                <a:schemeClr val="tx1">
                  <a:lumMod val="50000"/>
                  <a:lumOff val="50000"/>
                </a:schemeClr>
              </a:solidFill>
              <a:latin typeface="Arial Narrow" pitchFamily="34" charset="0"/>
            </a:endParaRPr>
          </a:p>
          <a:p>
            <a:pPr algn="ctr"/>
            <a:r>
              <a:rPr lang="en-US" sz="1200" b="1" dirty="0" smtClean="0">
                <a:solidFill>
                  <a:schemeClr val="tx1">
                    <a:lumMod val="50000"/>
                    <a:lumOff val="50000"/>
                  </a:schemeClr>
                </a:solidFill>
                <a:latin typeface="Arial Narrow" pitchFamily="34" charset="0"/>
              </a:rPr>
              <a:t>  During any part of the past school year did you work part-time, full time (more than 20 hours), or did you not work at all?</a:t>
            </a:r>
          </a:p>
        </p:txBody>
      </p:sp>
      <p:graphicFrame>
        <p:nvGraphicFramePr>
          <p:cNvPr id="11" name="Chart 10"/>
          <p:cNvGraphicFramePr/>
          <p:nvPr/>
        </p:nvGraphicFramePr>
        <p:xfrm>
          <a:off x="1772780" y="2276860"/>
          <a:ext cx="6740019" cy="4205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2152506" y="318222"/>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sp>
        <p:nvSpPr>
          <p:cNvPr id="6" name="TextBox 5"/>
          <p:cNvSpPr txBox="1"/>
          <p:nvPr/>
        </p:nvSpPr>
        <p:spPr>
          <a:xfrm>
            <a:off x="1288401" y="6136529"/>
            <a:ext cx="1382568" cy="461665"/>
          </a:xfrm>
          <a:prstGeom prst="rect">
            <a:avLst/>
          </a:prstGeom>
          <a:noFill/>
        </p:spPr>
        <p:txBody>
          <a:bodyPr wrap="square" rtlCol="0">
            <a:spAutoFit/>
          </a:bodyPr>
          <a:lstStyle/>
          <a:p>
            <a:endParaRPr lang="en-US" sz="1200" dirty="0" smtClean="0">
              <a:solidFill>
                <a:schemeClr val="tx1">
                  <a:lumMod val="50000"/>
                  <a:lumOff val="50000"/>
                </a:schemeClr>
              </a:solidFill>
              <a:latin typeface="Arial Narrow" pitchFamily="34" charset="0"/>
            </a:endParaRPr>
          </a:p>
          <a:p>
            <a:r>
              <a:rPr lang="en-US" sz="1200" dirty="0" smtClean="0">
                <a:solidFill>
                  <a:schemeClr val="tx1">
                    <a:lumMod val="50000"/>
                    <a:lumOff val="50000"/>
                  </a:schemeClr>
                </a:solidFill>
                <a:latin typeface="Arial Narrow" pitchFamily="34" charset="0"/>
              </a:rPr>
              <a:t>n=740</a:t>
            </a:r>
            <a:endParaRPr lang="en-US" sz="1200" dirty="0">
              <a:solidFill>
                <a:schemeClr val="tx1">
                  <a:lumMod val="50000"/>
                  <a:lumOff val="50000"/>
                </a:schemeClr>
              </a:solidFill>
              <a:latin typeface="Arial Narrow" pitchFamily="34" charset="0"/>
            </a:endParaRPr>
          </a:p>
        </p:txBody>
      </p:sp>
      <p:sp>
        <p:nvSpPr>
          <p:cNvPr id="14" name="Text Box 8"/>
          <p:cNvSpPr txBox="1">
            <a:spLocks noChangeArrowheads="1"/>
          </p:cNvSpPr>
          <p:nvPr/>
        </p:nvSpPr>
        <p:spPr bwMode="auto">
          <a:xfrm>
            <a:off x="885152" y="2795323"/>
            <a:ext cx="1017587" cy="276999"/>
          </a:xfrm>
          <a:prstGeom prst="rect">
            <a:avLst/>
          </a:prstGeom>
          <a:noFill/>
          <a:ln w="9525">
            <a:noFill/>
            <a:miter lim="800000"/>
            <a:headEnd/>
            <a:tailEnd/>
          </a:ln>
        </p:spPr>
        <p:txBody>
          <a:bodyPr>
            <a:spAutoFit/>
          </a:bodyPr>
          <a:lstStyle/>
          <a:p>
            <a:r>
              <a:rPr lang="en-US" sz="1200" b="1" dirty="0" smtClean="0">
                <a:solidFill>
                  <a:schemeClr val="tx1">
                    <a:lumMod val="50000"/>
                    <a:lumOff val="50000"/>
                  </a:schemeClr>
                </a:solidFill>
                <a:latin typeface="Arial Narrow" pitchFamily="34" charset="0"/>
              </a:rPr>
              <a:t>Race</a:t>
            </a:r>
            <a:endParaRPr lang="en-US" sz="1200" b="1" dirty="0">
              <a:solidFill>
                <a:schemeClr val="tx1">
                  <a:lumMod val="50000"/>
                  <a:lumOff val="50000"/>
                </a:schemeClr>
              </a:solidFill>
              <a:latin typeface="Arial Narrow" pitchFamily="34" charset="0"/>
            </a:endParaRPr>
          </a:p>
        </p:txBody>
      </p:sp>
      <p:sp>
        <p:nvSpPr>
          <p:cNvPr id="15" name="Text Box 13"/>
          <p:cNvSpPr txBox="1">
            <a:spLocks noChangeArrowheads="1"/>
          </p:cNvSpPr>
          <p:nvPr/>
        </p:nvSpPr>
        <p:spPr bwMode="auto">
          <a:xfrm>
            <a:off x="827545" y="4696354"/>
            <a:ext cx="1017588" cy="276999"/>
          </a:xfrm>
          <a:prstGeom prst="rect">
            <a:avLst/>
          </a:prstGeom>
          <a:noFill/>
          <a:ln w="9525">
            <a:noFill/>
            <a:miter lim="800000"/>
            <a:headEnd/>
            <a:tailEnd/>
          </a:ln>
        </p:spPr>
        <p:txBody>
          <a:bodyPr>
            <a:spAutoFit/>
          </a:bodyPr>
          <a:lstStyle/>
          <a:p>
            <a:r>
              <a:rPr lang="en-US" sz="1200" b="1" dirty="0" smtClean="0">
                <a:solidFill>
                  <a:schemeClr val="tx1">
                    <a:lumMod val="50000"/>
                    <a:lumOff val="50000"/>
                  </a:schemeClr>
                </a:solidFill>
                <a:latin typeface="Arial Narrow" pitchFamily="34" charset="0"/>
              </a:rPr>
              <a:t>Employment </a:t>
            </a:r>
            <a:endParaRPr lang="en-US" sz="1200" b="1" dirty="0">
              <a:solidFill>
                <a:schemeClr val="tx1">
                  <a:lumMod val="50000"/>
                  <a:lumOff val="50000"/>
                </a:schemeClr>
              </a:solidFill>
              <a:latin typeface="Arial Narrow" pitchFamily="34" charset="0"/>
            </a:endParaRPr>
          </a:p>
        </p:txBody>
      </p:sp>
      <p:sp>
        <p:nvSpPr>
          <p:cNvPr id="12" name="TextBox 11"/>
          <p:cNvSpPr txBox="1"/>
          <p:nvPr/>
        </p:nvSpPr>
        <p:spPr>
          <a:xfrm>
            <a:off x="2094899" y="6194136"/>
            <a:ext cx="5673348" cy="369332"/>
          </a:xfrm>
          <a:prstGeom prst="rect">
            <a:avLst/>
          </a:prstGeom>
          <a:noFill/>
        </p:spPr>
        <p:txBody>
          <a:bodyPr wrap="none" rtlCol="0">
            <a:spAutoFit/>
          </a:bodyPr>
          <a:lstStyle/>
          <a:p>
            <a:r>
              <a:rPr lang="en-US" dirty="0" smtClean="0">
                <a:solidFill>
                  <a:schemeClr val="tx1">
                    <a:lumMod val="50000"/>
                    <a:lumOff val="50000"/>
                  </a:schemeClr>
                </a:solidFill>
              </a:rPr>
              <a:t>*</a:t>
            </a:r>
            <a:r>
              <a:rPr lang="en-US" sz="1000" i="1" dirty="0" smtClean="0">
                <a:solidFill>
                  <a:schemeClr val="tx1">
                    <a:lumMod val="50000"/>
                    <a:lumOff val="50000"/>
                  </a:schemeClr>
                </a:solidFill>
              </a:rPr>
              <a:t>Comparison to 2006 is not relevant because interviews were conducted in the summer of 2006</a:t>
            </a:r>
            <a:r>
              <a:rPr lang="en-US" dirty="0" smtClean="0">
                <a:solidFill>
                  <a:schemeClr val="tx1">
                    <a:lumMod val="50000"/>
                    <a:lumOff val="50000"/>
                  </a:schemeClr>
                </a:solidFill>
              </a:rPr>
              <a:t>.</a:t>
            </a:r>
            <a:endParaRPr lang="en-US" dirty="0">
              <a:solidFill>
                <a:schemeClr val="tx1">
                  <a:lumMod val="50000"/>
                  <a:lumOff val="50000"/>
                </a:schemeClr>
              </a:solidFill>
            </a:endParaRPr>
          </a:p>
        </p:txBody>
      </p:sp>
      <p:sp>
        <p:nvSpPr>
          <p:cNvPr id="9" name="TextBox 8"/>
          <p:cNvSpPr txBox="1"/>
          <p:nvPr/>
        </p:nvSpPr>
        <p:spPr>
          <a:xfrm rot="10800000" flipV="1">
            <a:off x="481904" y="894293"/>
            <a:ext cx="8180193" cy="338554"/>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As many as one in three students work at a part-time job while going to high school.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85152" y="1988825"/>
          <a:ext cx="7488910" cy="4358640"/>
        </p:xfrm>
        <a:graphic>
          <a:graphicData uri="http://schemas.openxmlformats.org/drawingml/2006/table">
            <a:tbl>
              <a:tblPr firstRow="1" bandRow="1">
                <a:tableStyleId>{2D5ABB26-0587-4C30-8999-92F81FD0307C}</a:tableStyleId>
              </a:tblPr>
              <a:tblGrid>
                <a:gridCol w="3571632"/>
                <a:gridCol w="1612998"/>
                <a:gridCol w="2304280"/>
              </a:tblGrid>
              <a:tr h="269899">
                <a:tc>
                  <a:txBody>
                    <a:bodyPr/>
                    <a:lstStyle/>
                    <a:p>
                      <a:endParaRPr lang="en-US" sz="1600" b="1" dirty="0">
                        <a:solidFill>
                          <a:schemeClr val="bg1">
                            <a:lumMod val="50000"/>
                          </a:schemeClr>
                        </a:solidFill>
                        <a:latin typeface="Arial Narrow" pitchFamily="34" charset="0"/>
                      </a:endParaRPr>
                    </a:p>
                  </a:txBody>
                  <a:tcPr>
                    <a:solidFill>
                      <a:schemeClr val="accent4">
                        <a:lumMod val="75000"/>
                      </a:schemeClr>
                    </a:solidFill>
                  </a:tcPr>
                </a:tc>
                <a:tc gridSpan="2">
                  <a:txBody>
                    <a:bodyPr/>
                    <a:lstStyle/>
                    <a:p>
                      <a:pPr algn="ctr"/>
                      <a:r>
                        <a:rPr lang="en-US" sz="1600" b="1" dirty="0" smtClean="0">
                          <a:solidFill>
                            <a:schemeClr val="bg1"/>
                          </a:solidFill>
                          <a:latin typeface="Arial Narrow" pitchFamily="34" charset="0"/>
                        </a:rPr>
                        <a:t>Younger</a:t>
                      </a:r>
                      <a:r>
                        <a:rPr lang="en-US" sz="1600" b="1" baseline="0" dirty="0" smtClean="0">
                          <a:solidFill>
                            <a:schemeClr val="bg1"/>
                          </a:solidFill>
                          <a:latin typeface="Arial Narrow" pitchFamily="34" charset="0"/>
                        </a:rPr>
                        <a:t> Prospect </a:t>
                      </a:r>
                      <a:r>
                        <a:rPr lang="en-US" sz="1600" b="1" dirty="0" smtClean="0">
                          <a:solidFill>
                            <a:schemeClr val="bg1"/>
                          </a:solidFill>
                          <a:latin typeface="Arial Narrow" pitchFamily="34" charset="0"/>
                        </a:rPr>
                        <a:t>Students</a:t>
                      </a:r>
                      <a:endParaRPr lang="en-US" sz="1600" b="1" dirty="0">
                        <a:solidFill>
                          <a:schemeClr val="bg1"/>
                        </a:solidFill>
                        <a:latin typeface="Arial Narrow" pitchFamily="34" charset="0"/>
                      </a:endParaRPr>
                    </a:p>
                  </a:txBody>
                  <a:tcPr>
                    <a:solidFill>
                      <a:schemeClr val="accent4">
                        <a:lumMod val="75000"/>
                      </a:schemeClr>
                    </a:solidFill>
                  </a:tcPr>
                </a:tc>
                <a:tc hMerge="1">
                  <a:txBody>
                    <a:bodyPr/>
                    <a:lstStyle/>
                    <a:p>
                      <a:pPr algn="ctr"/>
                      <a:endParaRPr lang="en-US" sz="1200" b="1" dirty="0">
                        <a:solidFill>
                          <a:schemeClr val="tx1">
                            <a:lumMod val="65000"/>
                            <a:lumOff val="35000"/>
                          </a:schemeClr>
                        </a:solidFill>
                        <a:latin typeface="Arial Narrow" pitchFamily="34" charset="0"/>
                      </a:endParaRPr>
                    </a:p>
                  </a:txBody>
                  <a:tcPr anchor="b"/>
                </a:tc>
              </a:tr>
              <a:tr h="269899">
                <a:tc>
                  <a:txBody>
                    <a:bodyPr/>
                    <a:lstStyle/>
                    <a:p>
                      <a:endParaRPr lang="en-US" sz="1600" b="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600" u="sng" dirty="0" smtClean="0">
                          <a:solidFill>
                            <a:schemeClr val="bg1">
                              <a:lumMod val="50000"/>
                            </a:schemeClr>
                          </a:solidFill>
                          <a:latin typeface="Arial Narrow" pitchFamily="34" charset="0"/>
                        </a:rPr>
                        <a:t>Urban</a:t>
                      </a:r>
                      <a:endParaRPr lang="en-US" sz="1600" b="1"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600" u="sng" dirty="0" smtClean="0">
                          <a:solidFill>
                            <a:schemeClr val="bg1">
                              <a:lumMod val="50000"/>
                            </a:schemeClr>
                          </a:solidFill>
                          <a:latin typeface="Arial Narrow" pitchFamily="34" charset="0"/>
                        </a:rPr>
                        <a:t>Other Regions</a:t>
                      </a:r>
                      <a:endParaRPr lang="en-US" sz="1600" b="1" u="sng"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69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solidFill>
                            <a:schemeClr val="bg1">
                              <a:lumMod val="50000"/>
                            </a:schemeClr>
                          </a:solidFill>
                          <a:latin typeface="Arial Narrow" pitchFamily="34" charset="0"/>
                        </a:rPr>
                        <a:t>Cell Phone (NET)</a:t>
                      </a:r>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89%</a:t>
                      </a:r>
                      <a:endParaRPr lang="en-US" sz="1600" b="1"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90%</a:t>
                      </a:r>
                      <a:endParaRPr lang="en-US" sz="1600" b="1"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Text</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83%</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87%</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E-mail</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35%</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32%</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Website</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42%</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38%</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Base</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178</a:t>
                      </a:r>
                      <a:endParaRPr lang="en-US" sz="16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487</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363">
                <a:tc>
                  <a:txBody>
                    <a:bodyPr/>
                    <a:lstStyle/>
                    <a:p>
                      <a:r>
                        <a:rPr lang="en-US" sz="1600" b="1" i="1" dirty="0" smtClean="0">
                          <a:solidFill>
                            <a:schemeClr val="bg1">
                              <a:lumMod val="50000"/>
                            </a:schemeClr>
                          </a:solidFill>
                          <a:latin typeface="Arial Narrow" pitchFamily="34" charset="0"/>
                        </a:rPr>
                        <a:t>Smart Phone</a:t>
                      </a:r>
                      <a:endParaRPr lang="en-US" sz="16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noFill/>
                  </a:tcPr>
                </a:tc>
                <a:tc>
                  <a:txBody>
                    <a:bodyPr/>
                    <a:lstStyle/>
                    <a:p>
                      <a:pPr algn="ctr"/>
                      <a:r>
                        <a:rPr lang="en-US" sz="1600" dirty="0" smtClean="0">
                          <a:solidFill>
                            <a:schemeClr val="bg1">
                              <a:lumMod val="50000"/>
                            </a:schemeClr>
                          </a:solidFill>
                          <a:latin typeface="Arial Narrow" pitchFamily="34" charset="0"/>
                        </a:rPr>
                        <a:t>40%</a:t>
                      </a:r>
                      <a:endParaRPr lang="en-US" sz="1600" dirty="0">
                        <a:solidFill>
                          <a:schemeClr val="bg1">
                            <a:lumMod val="50000"/>
                          </a:schemeClr>
                        </a:solidFill>
                        <a:latin typeface="Arial Narrow" pitchFamily="34" charset="0"/>
                      </a:endParaRPr>
                    </a:p>
                  </a:txBody>
                  <a:tcPr anchor="ctr">
                    <a:noFill/>
                  </a:tcPr>
                </a:tc>
                <a:tc>
                  <a:txBody>
                    <a:bodyPr/>
                    <a:lstStyle/>
                    <a:p>
                      <a:pPr algn="ctr"/>
                      <a:r>
                        <a:rPr lang="en-US" sz="1600" dirty="0" smtClean="0">
                          <a:solidFill>
                            <a:schemeClr val="bg1">
                              <a:lumMod val="50000"/>
                            </a:schemeClr>
                          </a:solidFill>
                          <a:latin typeface="Arial Narrow" pitchFamily="34" charset="0"/>
                        </a:rPr>
                        <a:t>40%</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noFill/>
                  </a:tcPr>
                </a:tc>
              </a:tr>
              <a:tr h="245363">
                <a:tc>
                  <a:txBody>
                    <a:bodyPr/>
                    <a:lstStyle/>
                    <a:p>
                      <a:r>
                        <a:rPr lang="en-US" sz="1600" i="1" dirty="0" smtClean="0">
                          <a:solidFill>
                            <a:schemeClr val="bg1">
                              <a:lumMod val="50000"/>
                            </a:schemeClr>
                          </a:solidFill>
                          <a:latin typeface="Arial Narrow" pitchFamily="34" charset="0"/>
                        </a:rPr>
                        <a:t>Base</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178</a:t>
                      </a:r>
                      <a:endParaRPr lang="en-US" sz="16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487</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363">
                <a:tc>
                  <a:txBody>
                    <a:bodyPr/>
                    <a:lstStyle/>
                    <a:p>
                      <a:r>
                        <a:rPr lang="en-US" sz="1600" b="1" i="1" dirty="0" smtClean="0">
                          <a:solidFill>
                            <a:schemeClr val="bg1">
                              <a:lumMod val="50000"/>
                            </a:schemeClr>
                          </a:solidFill>
                          <a:latin typeface="Arial Narrow" pitchFamily="34" charset="0"/>
                        </a:rPr>
                        <a:t>Social Media (NET)</a:t>
                      </a:r>
                      <a:endParaRPr lang="en-US" sz="16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88%</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88%</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err="1" smtClean="0">
                          <a:solidFill>
                            <a:schemeClr val="bg1">
                              <a:lumMod val="50000"/>
                            </a:schemeClr>
                          </a:solidFill>
                          <a:latin typeface="Arial Narrow" pitchFamily="34" charset="0"/>
                        </a:rPr>
                        <a:t>Facebook</a:t>
                      </a:r>
                      <a:r>
                        <a:rPr lang="en-US" sz="1600" i="1" dirty="0" smtClean="0">
                          <a:solidFill>
                            <a:schemeClr val="bg1">
                              <a:lumMod val="50000"/>
                            </a:schemeClr>
                          </a:solidFill>
                          <a:latin typeface="Arial Narrow" pitchFamily="34" charset="0"/>
                        </a:rPr>
                        <a:t>/MySpace</a:t>
                      </a: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88%</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87%</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Twitter</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18%</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23%</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Base</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201</a:t>
                      </a:r>
                      <a:endParaRPr lang="en-US" sz="16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537</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bl>
          </a:graphicData>
        </a:graphic>
      </p:graphicFrame>
      <p:sp>
        <p:nvSpPr>
          <p:cNvPr id="3" name="TextBox 2"/>
          <p:cNvSpPr txBox="1"/>
          <p:nvPr/>
        </p:nvSpPr>
        <p:spPr>
          <a:xfrm rot="10800000" flipV="1">
            <a:off x="1346009" y="951899"/>
            <a:ext cx="6451985"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These students were “well connected” and the differences between urban and rural students were non-existent.</a:t>
            </a:r>
          </a:p>
        </p:txBody>
      </p:sp>
      <p:sp>
        <p:nvSpPr>
          <p:cNvPr id="4" name="TextBox 3"/>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94899" y="1872379"/>
          <a:ext cx="5415057" cy="3688080"/>
        </p:xfrm>
        <a:graphic>
          <a:graphicData uri="http://schemas.openxmlformats.org/drawingml/2006/table">
            <a:tbl>
              <a:tblPr firstRow="1" bandRow="1">
                <a:tableStyleId>{2D5ABB26-0587-4C30-8999-92F81FD0307C}</a:tableStyleId>
              </a:tblPr>
              <a:tblGrid>
                <a:gridCol w="2582564"/>
                <a:gridCol w="1166321"/>
                <a:gridCol w="1666172"/>
              </a:tblGrid>
              <a:tr h="269899">
                <a:tc>
                  <a:txBody>
                    <a:bodyPr/>
                    <a:lstStyle/>
                    <a:p>
                      <a:endParaRPr lang="en-US" sz="1600" b="1" dirty="0">
                        <a:solidFill>
                          <a:schemeClr val="bg1">
                            <a:lumMod val="50000"/>
                          </a:schemeClr>
                        </a:solidFill>
                        <a:latin typeface="Arial Narrow" pitchFamily="34" charset="0"/>
                      </a:endParaRPr>
                    </a:p>
                  </a:txBody>
                  <a:tcPr>
                    <a:solidFill>
                      <a:schemeClr val="accent4">
                        <a:lumMod val="75000"/>
                      </a:schemeClr>
                    </a:solidFill>
                  </a:tcPr>
                </a:tc>
                <a:tc gridSpan="2">
                  <a:txBody>
                    <a:bodyPr/>
                    <a:lstStyle/>
                    <a:p>
                      <a:pPr algn="ctr"/>
                      <a:r>
                        <a:rPr lang="en-US" sz="1600" b="1" dirty="0" smtClean="0">
                          <a:solidFill>
                            <a:schemeClr val="bg1"/>
                          </a:solidFill>
                          <a:latin typeface="Arial Narrow" pitchFamily="34" charset="0"/>
                        </a:rPr>
                        <a:t>Younger Prospect</a:t>
                      </a:r>
                      <a:r>
                        <a:rPr lang="en-US" sz="1600" b="1" baseline="0" dirty="0" smtClean="0">
                          <a:solidFill>
                            <a:schemeClr val="bg1"/>
                          </a:solidFill>
                          <a:latin typeface="Arial Narrow" pitchFamily="34" charset="0"/>
                        </a:rPr>
                        <a:t> </a:t>
                      </a:r>
                      <a:r>
                        <a:rPr lang="en-US" sz="1600" b="1" dirty="0" smtClean="0">
                          <a:solidFill>
                            <a:schemeClr val="bg1"/>
                          </a:solidFill>
                          <a:latin typeface="Arial Narrow" pitchFamily="34" charset="0"/>
                        </a:rPr>
                        <a:t>Students</a:t>
                      </a:r>
                      <a:endParaRPr lang="en-US" sz="1600" b="1" dirty="0">
                        <a:solidFill>
                          <a:schemeClr val="bg1"/>
                        </a:solidFill>
                        <a:latin typeface="Arial Narrow" pitchFamily="34" charset="0"/>
                      </a:endParaRPr>
                    </a:p>
                  </a:txBody>
                  <a:tcPr>
                    <a:solidFill>
                      <a:schemeClr val="accent4">
                        <a:lumMod val="75000"/>
                      </a:schemeClr>
                    </a:solidFill>
                  </a:tcPr>
                </a:tc>
                <a:tc hMerge="1">
                  <a:txBody>
                    <a:bodyPr/>
                    <a:lstStyle/>
                    <a:p>
                      <a:pPr algn="ctr"/>
                      <a:endParaRPr lang="en-US" sz="1200" b="1" dirty="0">
                        <a:solidFill>
                          <a:schemeClr val="tx1">
                            <a:lumMod val="65000"/>
                            <a:lumOff val="35000"/>
                          </a:schemeClr>
                        </a:solidFill>
                        <a:latin typeface="Arial Narrow" pitchFamily="34" charset="0"/>
                      </a:endParaRPr>
                    </a:p>
                  </a:txBody>
                  <a:tcPr anchor="b"/>
                </a:tc>
              </a:tr>
              <a:tr h="269899">
                <a:tc>
                  <a:txBody>
                    <a:bodyPr/>
                    <a:lstStyle/>
                    <a:p>
                      <a:endParaRPr lang="en-US" sz="1600" b="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600" u="sng" dirty="0" smtClean="0">
                          <a:solidFill>
                            <a:schemeClr val="bg1">
                              <a:lumMod val="50000"/>
                            </a:schemeClr>
                          </a:solidFill>
                          <a:latin typeface="Arial Narrow" pitchFamily="34" charset="0"/>
                        </a:rPr>
                        <a:t>Urban</a:t>
                      </a:r>
                      <a:endParaRPr lang="en-US" sz="1600" b="1"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600" u="sng" dirty="0" smtClean="0">
                          <a:solidFill>
                            <a:schemeClr val="bg1">
                              <a:lumMod val="50000"/>
                            </a:schemeClr>
                          </a:solidFill>
                          <a:latin typeface="Arial Narrow" pitchFamily="34" charset="0"/>
                        </a:rPr>
                        <a:t>Other Regions</a:t>
                      </a:r>
                      <a:endParaRPr lang="en-US" sz="1600" b="1" u="sng"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69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solidFill>
                            <a:schemeClr val="bg1">
                              <a:lumMod val="50000"/>
                            </a:schemeClr>
                          </a:solidFill>
                          <a:latin typeface="Arial Narrow" pitchFamily="34" charset="0"/>
                        </a:rPr>
                        <a:t>Computer</a:t>
                      </a:r>
                      <a:r>
                        <a:rPr lang="en-US" sz="1600" b="1" i="1" baseline="0" dirty="0" smtClean="0">
                          <a:solidFill>
                            <a:schemeClr val="bg1">
                              <a:lumMod val="50000"/>
                            </a:schemeClr>
                          </a:solidFill>
                          <a:latin typeface="Arial Narrow" pitchFamily="34" charset="0"/>
                        </a:rPr>
                        <a:t> (NET)</a:t>
                      </a:r>
                      <a:endParaRPr lang="en-US" sz="1600" b="1" i="1" dirty="0" smtClean="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97%</a:t>
                      </a:r>
                      <a:endParaRPr lang="en-US" sz="1600" b="1" dirty="0">
                        <a:solidFill>
                          <a:schemeClr val="bg1">
                            <a:lumMod val="50000"/>
                          </a:schemeClr>
                        </a:solidFill>
                        <a:latin typeface="Arial Narrow" pitchFamily="34" charset="0"/>
                      </a:endParaRPr>
                    </a:p>
                  </a:txBody>
                  <a:tcPr anchor="b"/>
                </a:tc>
                <a:tc>
                  <a:txBody>
                    <a:bodyPr/>
                    <a:lstStyle/>
                    <a:p>
                      <a:pPr algn="ctr"/>
                      <a:r>
                        <a:rPr lang="en-US" sz="1600" dirty="0" smtClean="0">
                          <a:solidFill>
                            <a:schemeClr val="bg1">
                              <a:lumMod val="50000"/>
                            </a:schemeClr>
                          </a:solidFill>
                          <a:latin typeface="Arial Narrow" pitchFamily="34" charset="0"/>
                        </a:rPr>
                        <a:t>96%</a:t>
                      </a:r>
                      <a:endParaRPr lang="en-US" sz="1600" b="1"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Desktop</a:t>
                      </a:r>
                      <a:r>
                        <a:rPr lang="en-US" sz="1600" i="1" baseline="0" dirty="0" smtClean="0">
                          <a:solidFill>
                            <a:schemeClr val="bg1">
                              <a:lumMod val="50000"/>
                            </a:schemeClr>
                          </a:solidFill>
                          <a:latin typeface="Arial Narrow" pitchFamily="34" charset="0"/>
                        </a:rPr>
                        <a:t> (at home)</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94%</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89%</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Laptop</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55%</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69%</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Base</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201</a:t>
                      </a:r>
                      <a:endParaRPr lang="en-US" sz="16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537</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363">
                <a:tc>
                  <a:txBody>
                    <a:bodyPr/>
                    <a:lstStyle/>
                    <a:p>
                      <a:r>
                        <a:rPr lang="en-US" sz="1600" b="1" i="1" dirty="0" smtClean="0">
                          <a:solidFill>
                            <a:schemeClr val="bg1">
                              <a:lumMod val="50000"/>
                            </a:schemeClr>
                          </a:solidFill>
                          <a:latin typeface="Arial Narrow" pitchFamily="34" charset="0"/>
                        </a:rPr>
                        <a:t>Traditional</a:t>
                      </a:r>
                      <a:r>
                        <a:rPr lang="en-US" sz="1600" b="1" i="1" baseline="0" dirty="0" smtClean="0">
                          <a:solidFill>
                            <a:schemeClr val="bg1">
                              <a:lumMod val="50000"/>
                            </a:schemeClr>
                          </a:solidFill>
                          <a:latin typeface="Arial Narrow" pitchFamily="34" charset="0"/>
                        </a:rPr>
                        <a:t> Media (NET)</a:t>
                      </a:r>
                      <a:endParaRPr lang="en-US" sz="16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96%</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96%</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Cable/Satellite</a:t>
                      </a: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84%</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88%</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Subscription/Newspaper</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62%</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50%</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Subscription to Magazine</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600" dirty="0" smtClean="0">
                          <a:solidFill>
                            <a:schemeClr val="bg1">
                              <a:lumMod val="50000"/>
                            </a:schemeClr>
                          </a:solidFill>
                          <a:latin typeface="Arial Narrow" pitchFamily="34" charset="0"/>
                        </a:rPr>
                        <a:t>52%</a:t>
                      </a:r>
                      <a:endParaRPr lang="en-US" sz="1600" dirty="0">
                        <a:solidFill>
                          <a:schemeClr val="bg1">
                            <a:lumMod val="50000"/>
                          </a:schemeClr>
                        </a:solidFill>
                        <a:latin typeface="Arial Narrow" pitchFamily="34" charset="0"/>
                      </a:endParaRPr>
                    </a:p>
                  </a:txBody>
                  <a:tcPr anchor="ctr"/>
                </a:tc>
                <a:tc>
                  <a:txBody>
                    <a:bodyPr/>
                    <a:lstStyle/>
                    <a:p>
                      <a:pPr algn="ctr"/>
                      <a:r>
                        <a:rPr lang="en-US" sz="1600" dirty="0" smtClean="0">
                          <a:solidFill>
                            <a:schemeClr val="bg1">
                              <a:lumMod val="50000"/>
                            </a:schemeClr>
                          </a:solidFill>
                          <a:latin typeface="Arial Narrow" pitchFamily="34" charset="0"/>
                        </a:rPr>
                        <a:t>46%</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600" i="1" dirty="0" smtClean="0">
                          <a:solidFill>
                            <a:schemeClr val="bg1">
                              <a:lumMod val="50000"/>
                            </a:schemeClr>
                          </a:solidFill>
                          <a:latin typeface="Arial Narrow" pitchFamily="34" charset="0"/>
                        </a:rPr>
                        <a:t>Base</a:t>
                      </a:r>
                      <a:endParaRPr lang="en-US" sz="16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178</a:t>
                      </a:r>
                      <a:endParaRPr lang="en-US" sz="1600" dirty="0">
                        <a:solidFill>
                          <a:schemeClr val="bg1">
                            <a:lumMod val="50000"/>
                          </a:schemeClr>
                        </a:solidFill>
                        <a:latin typeface="Arial Narrow" pitchFamily="34" charset="0"/>
                      </a:endParaRPr>
                    </a:p>
                  </a:txBody>
                  <a:tcPr anchor="ct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600" dirty="0" smtClean="0">
                          <a:solidFill>
                            <a:schemeClr val="bg1">
                              <a:lumMod val="50000"/>
                            </a:schemeClr>
                          </a:solidFill>
                          <a:latin typeface="Arial Narrow" pitchFamily="34" charset="0"/>
                        </a:rPr>
                        <a:t>487</a:t>
                      </a:r>
                      <a:endParaRPr lang="en-US" sz="16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r>
            </a:tbl>
          </a:graphicData>
        </a:graphic>
      </p:graphicFrame>
      <p:sp>
        <p:nvSpPr>
          <p:cNvPr id="3" name="TextBox 2"/>
          <p:cNvSpPr txBox="1"/>
          <p:nvPr/>
        </p:nvSpPr>
        <p:spPr>
          <a:xfrm rot="10800000" flipV="1">
            <a:off x="1288402" y="1000800"/>
            <a:ext cx="6567199"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Rural students were more likely to have a laptop and urban students were more likely to be exposed to newspapers.</a:t>
            </a:r>
          </a:p>
        </p:txBody>
      </p:sp>
      <p:sp>
        <p:nvSpPr>
          <p:cNvPr id="4" name="TextBox 3"/>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cxnSp>
        <p:nvCxnSpPr>
          <p:cNvPr id="5" name="Straight Arrow Connector 4"/>
          <p:cNvCxnSpPr/>
          <p:nvPr/>
        </p:nvCxnSpPr>
        <p:spPr>
          <a:xfrm rot="10800000">
            <a:off x="5551319" y="3370161"/>
            <a:ext cx="864105" cy="1588"/>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5551319" y="4695122"/>
            <a:ext cx="864105" cy="1588"/>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37085</TotalTime>
  <Words>3906</Words>
  <Application>Microsoft Office PowerPoint</Application>
  <PresentationFormat>On-screen Show (4:3)</PresentationFormat>
  <Paragraphs>513</Paragraphs>
  <Slides>46</Slides>
  <Notes>43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Southern Research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Schulte</dc:creator>
  <cp:lastModifiedBy>Authorized User</cp:lastModifiedBy>
  <cp:revision>2183</cp:revision>
  <dcterms:created xsi:type="dcterms:W3CDTF">2006-06-22T14:49:05Z</dcterms:created>
  <dcterms:modified xsi:type="dcterms:W3CDTF">2012-01-09T21:20:30Z</dcterms:modified>
</cp:coreProperties>
</file>